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72" r:id="rId12"/>
    <p:sldId id="264" r:id="rId13"/>
    <p:sldId id="274" r:id="rId14"/>
    <p:sldId id="270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887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книговыдач /по данным регионального оператора/</c:v>
                </c:pt>
              </c:strCache>
            </c:strRef>
          </c:tx>
          <c:dLbls>
            <c:dLbl>
              <c:idx val="0"/>
              <c:layout>
                <c:manualLayout>
                  <c:x val="1.3223047946100869E-2"/>
                  <c:y val="0.117606014467629"/>
                </c:manualLayout>
              </c:layout>
              <c:showVal val="1"/>
            </c:dLbl>
            <c:dLbl>
              <c:idx val="1"/>
              <c:layout>
                <c:manualLayout>
                  <c:x val="1.4692275495667675E-2"/>
                  <c:y val="9.8460849321735766E-2"/>
                </c:manualLayout>
              </c:layout>
              <c:showVal val="1"/>
            </c:dLbl>
            <c:dLbl>
              <c:idx val="2"/>
              <c:layout>
                <c:manualLayout>
                  <c:x val="1.6161503045234449E-2"/>
                  <c:y val="9.846084932173576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ГБОУ СОШ №5 г.о. Новокуйбышевск</c:v>
                </c:pt>
                <c:pt idx="1">
                  <c:v>МБОУ Лицей философии планетарного гуманизма  г.о. Самара</c:v>
                </c:pt>
                <c:pt idx="2">
                  <c:v>МБУ «Гимназия №48» г.о. Тольятти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1635</c:v>
                </c:pt>
                <c:pt idx="1">
                  <c:v>924</c:v>
                </c:pt>
                <c:pt idx="2">
                  <c:v>981</c:v>
                </c:pt>
              </c:numCache>
            </c:numRef>
          </c:val>
        </c:ser>
        <c:shape val="cylinder"/>
        <c:axId val="125192448"/>
        <c:axId val="126984192"/>
        <c:axId val="0"/>
      </c:bar3DChart>
      <c:catAx>
        <c:axId val="125192448"/>
        <c:scaling>
          <c:orientation val="minMax"/>
        </c:scaling>
        <c:axPos val="b"/>
        <c:tickLblPos val="nextTo"/>
        <c:crossAx val="126984192"/>
        <c:crosses val="autoZero"/>
        <c:auto val="1"/>
        <c:lblAlgn val="ctr"/>
        <c:lblOffset val="100"/>
      </c:catAx>
      <c:valAx>
        <c:axId val="126984192"/>
        <c:scaling>
          <c:orientation val="minMax"/>
        </c:scaling>
        <c:axPos val="l"/>
        <c:majorGridlines/>
        <c:numFmt formatCode="General" sourceLinked="1"/>
        <c:tickLblPos val="nextTo"/>
        <c:crossAx val="12519244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97CB-555C-47AE-AD14-3D831A849DF5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B23C7-DDF3-41BD-B6FC-5B2956400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9F83-3BC8-4538-8FF3-ADBD15C47771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5EC8-1937-414B-93B1-704B77760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bibl.rusedu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kolabibliotekar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.litres.r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ch.litres.ru/go" TargetMode="External"/><Relationship Id="rId4" Type="http://schemas.openxmlformats.org/officeDocument/2006/relationships/hyperlink" Target="http://school.litres.ru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роль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Информационно-Библиотечного Центра особенно важна в современной школе, так как меняется парадигма информационно-образовательного пространства.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образования закономерно 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первых </a:t>
            </a:r>
            <a:r>
              <a:rPr lang="ru-RU" sz="10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реагирует на изменение внешних запросов тенденций и условий 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чередой собственных качественных преобразований.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Актуальная статистика книговыдач по данным оператора представлена следующими данными: на слайде.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с тем определен ряд факторов, влияющих на динамику книговыдач и реализацию данного проекта в ОО в целом: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Трудоемкость на этапе ввода читателей в электронную библиотеку ОО (в т.ч. при переводе обучающихся из класса в класс).</a:t>
            </a:r>
          </a:p>
          <a:p>
            <a:pPr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Недостаточно полный перечень литературы, представленный на портале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Школа».</a:t>
            </a:r>
          </a:p>
          <a:p>
            <a:pPr>
              <a:buFont typeface="Arial" pitchFamily="34" charset="0"/>
              <a:buNone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повышение эффективности включения ресурсов портала в образовательную деятельность ОО может повлиять реализация следующих технических и организационно-методических условий: на слайде.</a:t>
            </a:r>
          </a:p>
          <a:p>
            <a:pPr>
              <a:buFont typeface="Arial" pitchFamily="34" charset="0"/>
              <a:buNone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целом участники проекта отмечают 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востребованность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ресурсов портала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Школа» в образовательной деятельности, а также положительную динамику интереса к чтению у обучающихся всех ступеней образовательного процесса, что делает данный проект не только эффективным ресурсом для ИБЦ, но и важным элементом информационно-образовательного про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странства ОО.</a:t>
            </a:r>
          </a:p>
          <a:p>
            <a:pPr>
              <a:buFont typeface="Arial" pitchFamily="34" charset="0"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началом реализации мероприятия 2.4 ФЦПРО на 2016-2020 гг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с учетом накопленного опыта и изменений в ресурсном обеспечении деятельности ИБЦ в Поволжском образовательном округе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ГБУ ДПО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реализованы следующие шаги, направленные на массовое развитие деятельности ИБЦ ОО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на слайде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Проведенный</a:t>
            </a:r>
            <a:r>
              <a:rPr lang="ru-R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мае 2017 года  мониторинг  реализации перспективных планов создания ИБЦ показал следующие результаты: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Факторы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затрудняющие </a:t>
            </a:r>
            <a:r>
              <a:rPr lang="ru-RU" sz="10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эффективное развитие ИБЦ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достижение результатов </a:t>
            </a:r>
            <a:r>
              <a:rPr lang="ru-RU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медиаобразования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на слайде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оптимизации ресурсного обеспечения образовательного процесса и  дальнейшего осуществления комплексного информационно-методического сопровождения развития ИБЦ ОО, подведомственных ПУ МОН СО, предполагаются следующие перспективные шаги на 2017-2018 учебный год: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и развитие многофункциональной иерархической сети ИБЦ ОО (кусты, центр – аккумулятор, доноры);</a:t>
            </a:r>
          </a:p>
          <a:p>
            <a:pPr lvl="0"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Составление карты информационных ресурсов ИБЦ ОО, объединенных в сеть;</a:t>
            </a:r>
          </a:p>
          <a:p>
            <a:pPr lvl="0"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аудитории пользователей услуг и оптимизация использования ресурсов ИБЦ ОО (в т.ч. ресурсов портала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ЛитРес:Школа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 в группах внутри сети;</a:t>
            </a:r>
          </a:p>
          <a:p>
            <a:pPr lvl="0"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квалификации педагогов и педагогов-библиотекарей в ходе реализации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образовательной деятельности,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направленной на развитие </a:t>
            </a:r>
            <a:r>
              <a:rPr lang="ru-RU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медиаобразования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ОО территории</a:t>
            </a:r>
          </a:p>
          <a:p>
            <a:pPr>
              <a:buFont typeface="Arial" pitchFamily="34" charset="0"/>
              <a:buChar char="•"/>
            </a:pP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условиях бюджетного финансирования (при включении в государственное задание с 2018 года)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 образовательным организациям Самарской области широкий спектр образовательных мероприятий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очных с использованием электронных образовательных технологий,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и заочных с применением технологий дистанционного обучения в формате: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семинаров,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мастер-классов,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мастерских,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тренингов,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модульных программ ПК (16, 36, 72 часа)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следующим содержательным направлениям: на слайде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Важность задачи развития ИБЦ ОО находит свое отражение и в нормативных документах, в том числе: </a:t>
            </a:r>
          </a:p>
          <a:p>
            <a:pPr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</a:t>
            </a:r>
          </a:p>
          <a:p>
            <a:pPr>
              <a:buFont typeface="Arial" pitchFamily="34" charset="0"/>
              <a:buChar char="•"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Приказе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Минобрнауки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№715 от 15.06.2016 “Об утверждении Концепции развития школьных информационно-библиотечных центров”.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Современный ИБЦ ОО закрепляется ФГОС в качестве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элемента  административной и хозяйственной деятельности, необходимого для реализации образовательной деятельности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Необходима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развития ИБЦ с новыми функциями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информационного обеспечения и обслуживания</a:t>
            </a:r>
            <a:r>
              <a:rPr lang="ru-RU" sz="10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образовательного процесса в образовательной организации в условиях внедрения ФГОС,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организации доступа</a:t>
            </a:r>
            <a:r>
              <a:rPr lang="ru-RU" sz="10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местным, региональным, национальным и глобальным информационным ресурсам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компетенций </a:t>
            </a:r>
            <a:r>
              <a:rPr lang="ru-RU" sz="100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медиа-информационной</a:t>
            </a:r>
            <a:r>
              <a:rPr lang="ru-RU" sz="10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грамотности </a:t>
            </a:r>
            <a:r>
              <a:rPr lang="ru-RU" sz="10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участников образовательного процесса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Содействие самообразованию, развитию творческих способностей </a:t>
            </a:r>
            <a:r>
              <a:rPr lang="ru-RU" sz="10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обучающихся, формированию духовно богатой, нравственно здоровой личности;</a:t>
            </a:r>
          </a:p>
          <a:p>
            <a:endParaRPr lang="ru-RU" dirty="0" smtClean="0"/>
          </a:p>
          <a:p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Ресурсное обеспечение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реализации модели ИБЦ в новом формате можно представить в группах информационных, организационных, материально-технических и кадровых ресурсов.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Эффективность модели ИБЦ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 выражена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качественными изменениями деятельности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формализации, практической реализации и развития перспективной модели ИБЦ ОО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специалистами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осуществляется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комплексное информационно-методическое сопровождение развития ИБЦ в организациях, подведомственных ПУ МОН СО.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2009 году в период активной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Интернетизации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 свою работу в виртуальном пространстве «Сообщество школьных библиотекарей, Поволжский округ» (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pobibl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rusedu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net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был создан специалистами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с целью организации информационно-методической поддержки деятельности (в том числе совместной) школьных библиотек территории.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2009 году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Сообщества стал лауреатом Всероссийского конкурса образовательных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блогов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БлогоРазумие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На сегодняшний день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востребован профессиональным сообществом. Обновляются разделы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специалистами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РЦ», так и «дежурными» по Сообществу школьными библиотекарями ОО территории. Аудитория посетителей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представлена почти 180 тысячами посетителей из 110 стран мира.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входит в рейтинг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Rambler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ТОП 100, занимает 169 позицию в рейтинге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блогов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ePochta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перспективе планируется смена платформы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размещения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нормативным обеспечением реализации инновационной деятельности ОО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подведомственными ПУ МОН СО, в 2012 году в Поволжском образовательном округе в рамках инновационной деятельности начала свою работу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сетевая </a:t>
            </a:r>
            <a:r>
              <a:rPr lang="ru-RU" sz="10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апробационная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площадка «Создание модели Информационно-библиотечного центра»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Условие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эффективная работа при минимальных затратах. «Виртуальный» ИБЦ.</a:t>
            </a: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Участниками апробации стали библиотеки 3 образовательных организаций, подведомственных ПУ МОН СО. Из них одна муниципального района Волжский (библиотека ГБОУ СОШ пос. Просвет) и две городского округа Новокуйбышевск (библиотека ГБОУ СОШ №5 «ОЦ», библиотека ГБОУ ООШ №21).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Результаты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поэтапной реализации программы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Реализовано повышение квалификации педагогов и библиотечных специалистов ОО в формате образовательных мероприятий (семинаров, мастер-классов) по следующим тематическим направлениям:</a:t>
            </a:r>
          </a:p>
          <a:p>
            <a:pPr lvl="1"/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«Основы организации и создания школьного Информационно-библиотечного центра»;</a:t>
            </a: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СервисыВеб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2.0 в 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образовательномпроцессе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 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Проектированиеучебныхситуаций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Информационно-библиотечныйцентр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в 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информационно-образовательномпространствешколы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«Создание персональной учебной среды»;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«Библиотечный проект как способ активизации читательских исследований школьников: разработка, структура, проведение»;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«Обучаемся играя. 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Онлайн-формы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в работе с учащимися»;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«Визуализация информации средствами </a:t>
            </a:r>
            <a:r>
              <a:rPr lang="ru-RU" sz="8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интернет-сервисов</a:t>
            </a:r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в учебной и внеурочной деятельности ОО»;</a:t>
            </a:r>
            <a:endParaRPr lang="ru-RU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8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 др.</a:t>
            </a:r>
            <a:endParaRPr lang="ru-RU" sz="8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0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Проведенный на завершающем этапе реализации программы апробации мониторинг деятельности ИБЦ в ОО показал, что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94% обучающихся и педагогов стали более активно использовать открытые образовательные ресурсы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Интернет-практики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обучении и профессиональной деятельности,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72% обучающихся и педагогов стабильно применяют социальные сервисы Интернета в учебной и внеурочной деятельности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этом полученные участниками школьных команд навыки работы с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Интернет-сервисами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веб-приложениями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позволяют им принимать </a:t>
            </a:r>
            <a:r>
              <a:rPr lang="ru-RU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активное участие в социально-значимых проектах ПУ МОН СО и муниципальных образований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к началу реализации на территории Самарского региона мероприятия 2.4.Федеральной целевой программы развития образования (далее ФЦПРО) на 2016-2020 гг. специалистами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был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накоплен </a:t>
            </a:r>
            <a:r>
              <a:rPr lang="ru-RU" sz="10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повторяемый пакетный 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организации деятельности ИБЦ в виртуальном пространстве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Включение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ОО в реализацию мероприятия 2.4 ФЦПРО позволило </a:t>
            </a:r>
            <a:r>
              <a:rPr lang="ru-RU" sz="10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значительно усилить ресурсную базу 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ИБЦ.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ОО территории (ГБОУ СОШ №5 «ОЦ» г.о. Новокуйбышевск, ГБОУ СОШ №8 «ОЦ» г.о. Новокуйбышевск, ГБОУ СОШ пос. Просвет м.р. Волжский, ГБОУ СОШ №3 п.г.т.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Смышляевка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м.р. Волжский) получили дополнительное ресурсное обеспечение, что позволило организовать закрепляемые «Концепцией развития школьных информационно-библиотечных центров»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зоны ИБЦ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этого, протоколом №4 от 9 июня 2016 года заседания Координационного совета при министерстве образования и науки Самарской области по реализации мероприятия 2.4. Федеральной целевой программы развития образования на 2016-2020 гг. утвержден перечень образовательных организаций, которым на 2016, 2017, 2018 годы предоставляется уникальная возможность доступа к ресурсам портала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Школа».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ЛитРес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 Школа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разработан на базе проекта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Библиотека» и позволяет ИБЦ ОО, подключенным к проекту, выдавать электронные книги прямо на устройства читателей. Учащиеся школ получают бесплатный доступ к электронным книгам из школьной программы. Главное достоинство системы — быстрое получение книг в любом месте, где есть Интернет. А также удобное чтение на любых устройствах: на компьютере, ноутбуке, планшете или смартфоне (в том числе в режиме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офлайн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Каждой образовательной организации из указанных </a:t>
            </a:r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срок до 16 декабря 2016 года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предоставлено право управления электронными школьными библиотеками с возможностью распределения 10421 книговыдачи для бесплатного чтения обучающимися на портале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Школа» (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://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school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litres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в мобильных приложениях (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://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sch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.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litres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.</a:t>
            </a:r>
            <a:r>
              <a:rPr lang="en-US" sz="10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ru</a:t>
            </a:r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en-US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go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до конца 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апробационного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периода.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Региональным оператором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апробации данного проекта выступает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ресурсный центр».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обучающимся ОО, получившим доступ к ресурсам проекта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Школа», доступны 500 наименований книг, которые входят в образовательную программу. Дальнейшее расширение до 2000 наименований в ближайшее время, до 5000 наименований в ближайшей перспективе.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Специалистами ГБУ ДПО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Новокуйбышевский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РЦ» осуществляется постоянное консультирование участников проекта, запланированы и проводятся обучающие семинары, как в виртуальной образовательной среде, так и в очной форме.</a:t>
            </a:r>
          </a:p>
          <a:p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Актуальные результаты участия ОО в апробации доступа к ресурсам портала «</a:t>
            </a:r>
            <a:r>
              <a:rPr lang="ru-RU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ЛитРес:Школа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»: на слайде.</a:t>
            </a:r>
          </a:p>
          <a:p>
            <a:endParaRPr lang="ru-RU" sz="1000" dirty="0" smtClean="0"/>
          </a:p>
          <a:p>
            <a:r>
              <a:rPr lang="ru-RU" sz="1000" dirty="0" smtClean="0"/>
              <a:t>ПЛАН МЕРОПРИЯТИЙ. 430 книговыдач ежемесячно – квота. Мероприятия урочной и внеурочной деятельности совместно с педагогами и педагогами-библиотекарями.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5EC8-1937-414B-93B1-704B77760A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37ED-1CF7-4E38-8362-844B335D1BC2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DC59-43E1-43F6-B391-F2458C2D9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mailto:rcnovo@samtel.ru" TargetMode="External"/><Relationship Id="rId4" Type="http://schemas.openxmlformats.org/officeDocument/2006/relationships/hyperlink" Target="http://www.rc-ns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bibl.rusedu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sites.google.com/site/vivatskolnyjib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 txBox="1"/>
          <p:nvPr/>
        </p:nvSpPr>
        <p:spPr>
          <a:xfrm>
            <a:off x="0" y="0"/>
            <a:ext cx="9144000" cy="424873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endParaRPr/>
          </a:p>
        </p:txBody>
      </p:sp>
      <p:sp>
        <p:nvSpPr>
          <p:cNvPr id="6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Users\Podyapolskaya\Desktop\лого РЦ 2017-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418" y="600291"/>
            <a:ext cx="3200454" cy="1391315"/>
          </a:xfrm>
          <a:prstGeom prst="rect">
            <a:avLst/>
          </a:prstGeom>
          <a:noFill/>
        </p:spPr>
      </p:pic>
      <p:sp>
        <p:nvSpPr>
          <p:cNvPr id="7" name="Shape 62"/>
          <p:cNvSpPr txBox="1"/>
          <p:nvPr/>
        </p:nvSpPr>
        <p:spPr>
          <a:xfrm>
            <a:off x="147769" y="5013176"/>
            <a:ext cx="3848167" cy="1298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Елена Владимировна </a:t>
            </a:r>
            <a:r>
              <a:rPr lang="ru-RU" sz="22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Сиркиз</a:t>
            </a:r>
            <a:endParaRPr lang="ru-RU" sz="2200" b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  <a:t>старший методист отдела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  <a:t>информационных технологий</a:t>
            </a:r>
            <a:endParaRPr lang="en-US" sz="1600" i="1" dirty="0">
              <a:solidFill>
                <a:schemeClr val="dk1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  <a:t>ГБУ ДПО «</a:t>
            </a:r>
            <a:r>
              <a:rPr lang="ru-RU" sz="1600" dirty="0" err="1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  <a:t>Новокуйбышевский</a:t>
            </a:r>
            <a:r>
              <a:rPr lang="ru-RU" sz="1600" dirty="0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  <a:t> РЦ», </a:t>
            </a:r>
            <a:br>
              <a:rPr lang="ru-RU" sz="1600" dirty="0" smtClean="0">
                <a:solidFill>
                  <a:schemeClr val="dk1"/>
                </a:solidFill>
                <a:latin typeface="Arial Narrow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dk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Shape 61"/>
          <p:cNvSpPr txBox="1"/>
          <p:nvPr/>
        </p:nvSpPr>
        <p:spPr>
          <a:xfrm>
            <a:off x="3131840" y="476672"/>
            <a:ext cx="5789328" cy="3744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МЕТОДИЧЕСКОЕ СОПРОВОЖДЕНИЕ РАЗВИТИЯ СЕТИ ИНФОРМАЦИОННО-БИБЛИОТЕЧНЫХ ЦЕНТРОВ </a:t>
            </a:r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ОБРАЗОВАТЕЛЬНЫХ ОРГАНИЗАЦИЙ ПОВОЛЖСКОГО УПРАВЛЕНИЯ САМАРСКОЙ ОБЛАСТИ</a:t>
            </a:r>
            <a:endParaRPr lang="en-US" sz="3200" b="1" dirty="0"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92080" y="4077072"/>
            <a:ext cx="3600399" cy="2160240"/>
            <a:chOff x="5446157" y="3786190"/>
            <a:chExt cx="3570307" cy="2582058"/>
          </a:xfrm>
        </p:grpSpPr>
        <p:pic>
          <p:nvPicPr>
            <p:cNvPr id="13" name="Picture 2" descr="http://saitostroj.ru/wp-content/uploads/2015/09/1352856548_1-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3786190"/>
              <a:ext cx="2658514" cy="2562808"/>
            </a:xfrm>
            <a:prstGeom prst="rect">
              <a:avLst/>
            </a:prstGeom>
            <a:noFill/>
          </p:spPr>
        </p:pic>
        <p:pic>
          <p:nvPicPr>
            <p:cNvPr id="14" name="Picture 4" descr="http://miit.ru/content/el_catalog.png?id_wm=780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6157" y="4748997"/>
              <a:ext cx="1619250" cy="1619251"/>
            </a:xfrm>
            <a:prstGeom prst="rect">
              <a:avLst/>
            </a:prstGeom>
            <a:noFill/>
          </p:spPr>
        </p:pic>
      </p:grpSp>
      <p:sp>
        <p:nvSpPr>
          <p:cNvPr id="16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ФЦПРО на 2016-2020 годы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4216567" cy="1643074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83" t="24801" r="51013" b="68870"/>
          <a:stretch>
            <a:fillRect/>
          </a:stretch>
        </p:blipFill>
        <p:spPr bwMode="auto">
          <a:xfrm>
            <a:off x="142844" y="928671"/>
            <a:ext cx="2643206" cy="5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Диаграмма 10"/>
          <p:cNvGraphicFramePr/>
          <p:nvPr/>
        </p:nvGraphicFramePr>
        <p:xfrm>
          <a:off x="285720" y="1643050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42910" y="1714488"/>
            <a:ext cx="1643074" cy="642942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ед. книговыдач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0926" y="3786190"/>
            <a:ext cx="1643074" cy="642942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 - 2017 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1928803"/>
            <a:ext cx="6569811" cy="4143403"/>
          </a:xfrm>
          <a:prstGeom prst="roundRect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спектра ресурсов и категорий пользователей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представленных в проекте (например, методические ресурсы для педагогов и пр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.);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Техническое усовершенствование проекта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автоматизации групповых операций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пр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.);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Создание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равных условий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доступа к ресурсам портала непосредственно 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ОО;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аудитории читателей и спектра образовательных мероприятий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включением ресурсов портала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AutoShape 4" descr="Картинки по запросу препятст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Podyapolskaya\Desktop\ЛитРес_презентация\Без назван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2179756" cy="171451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ФЦПРО на 2016-2020 годы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83" t="24801" r="51013" b="68870"/>
          <a:stretch>
            <a:fillRect/>
          </a:stretch>
        </p:blipFill>
        <p:spPr bwMode="auto">
          <a:xfrm>
            <a:off x="142844" y="928671"/>
            <a:ext cx="2643206" cy="5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ea typeface="Arial"/>
                <a:cs typeface="Arial" pitchFamily="34" charset="0"/>
                <a:sym typeface="Arial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Массовое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деятельности ИБЦ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образовательных организаций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Поволжском образовательном округе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(2016-2020 гг.)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71612"/>
            <a:ext cx="8427199" cy="4856897"/>
          </a:xfrm>
          <a:prstGeom prst="roundRect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Разработаны и утверждены распоряжением 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 МОНСО №356-р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07.11.2016 года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унификации ИБЦ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образовательных организаций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Разработаны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перспективных планов развития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ИБЦ, адаптированные 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утвержденные образовательными организациями;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Сформирован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пакет нормативно-правовых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документов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регламентирующих  деятельность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образовательной организации;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Проведены обучающие мероприятия по созданию и ведению виртуального представительства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библиотек образовательных организаций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 МОН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Проводятся обучающие мероприятия по созданию нового информационно-образовательного пространства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образовательной организации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активным использованием выделенных пространственно-обособленных зон ИБЦ, виртуальной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платформы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и оборудования, поступившего в рамках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реализации мероприятия 2.4 ФЦПРО на 2016-2020 гг.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и по запросу результ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1257391" cy="966795"/>
          </a:xfrm>
          <a:prstGeom prst="rect">
            <a:avLst/>
          </a:prstGeom>
          <a:noFill/>
        </p:spPr>
      </p:pic>
      <p:sp>
        <p:nvSpPr>
          <p:cNvPr id="8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Shape 77"/>
          <p:cNvSpPr txBox="1"/>
          <p:nvPr/>
        </p:nvSpPr>
        <p:spPr>
          <a:xfrm>
            <a:off x="0" y="6374605"/>
            <a:ext cx="9144000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 реализации перспективных планов создания ИБЦ ОО 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Поволжском образовательном округе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(май 2017г.)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571612"/>
            <a:ext cx="8427199" cy="4856897"/>
          </a:xfrm>
          <a:prstGeom prst="roundRect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100% ОО создан базовый пакет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основных документов ОО, регламентирующих деятельность школьной библиотеки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(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Положение ИБЦ, Правила пользования ИБЦ, должностные инструкции педагога-библиотекаря (библиотекаря) ИБЦ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98% ОО выделены пространственно-обособленные зоны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  ИБЦ;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96% ОО организована возможность доступа к ресурсам школьной библиотеки в режиме 24</a:t>
            </a:r>
            <a:r>
              <a:rPr lang="en-US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в том числе в удаленном режиме и с использованием мобильных устройств субъектов обучения посредством беспроводного доступа к сети Интернет в пространстве ОО 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WiFi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а также создания и поддержки виртуального представительства ИБЦ;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98% ОО обеспечена деятельность ИБЦ компьютерным и проекционным оборудованием за счет выделения пространственно-обособленных зон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100% ОО в качестве поддержки основного работника ИБЦ  в деятельности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по созданию ИБЦ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организованы рабочие группы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и по запросу результ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1257391" cy="966795"/>
          </a:xfrm>
          <a:prstGeom prst="rect">
            <a:avLst/>
          </a:prstGeom>
          <a:noFill/>
        </p:spPr>
      </p:pic>
      <p:sp>
        <p:nvSpPr>
          <p:cNvPr id="8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Shape 77"/>
          <p:cNvSpPr txBox="1"/>
          <p:nvPr/>
        </p:nvSpPr>
        <p:spPr>
          <a:xfrm>
            <a:off x="0" y="6374605"/>
            <a:ext cx="9144000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Массовое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деятельности ИБЦ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образовательных организаций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Поволжском образовательном округе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(2016-2020 гг.)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1928803"/>
            <a:ext cx="6569811" cy="4143403"/>
          </a:xfrm>
          <a:prstGeom prst="roundRect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Неравномерность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ресурсного обеспечения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ОО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Дифференциация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условий для доступа к ресурсам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(включая ресурсы портала «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ЛитРес:Школа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») участников образовательного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процесса;</a:t>
            </a:r>
          </a:p>
          <a:p>
            <a:pPr lvl="0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подготовленности кадров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реализации новых современных задач.</a:t>
            </a:r>
          </a:p>
        </p:txBody>
      </p:sp>
      <p:sp>
        <p:nvSpPr>
          <p:cNvPr id="25604" name="AutoShape 4" descr="Картинки по запросу препятст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Podyapolskaya\Desktop\ЛитРес_презентация\Без назван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2179756" cy="1714512"/>
          </a:xfrm>
          <a:prstGeom prst="rect">
            <a:avLst/>
          </a:prstGeom>
          <a:noFill/>
        </p:spPr>
      </p:pic>
      <p:sp>
        <p:nvSpPr>
          <p:cNvPr id="8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6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ИИНФОРМАЦИОННО-МЕТОДИЧЕСКОЕ СОПРОВОЖДЕНИЕ РАЗВИТИЯ ИБЦ</a:t>
            </a:r>
            <a:endParaRPr lang="ru-RU" sz="26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Массовое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деятельности ИБЦ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образовательных организаций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Поволжском образовательном округе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(2016-2020 гг.)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71604" y="1643050"/>
            <a:ext cx="5960962" cy="4150993"/>
          </a:xfrm>
          <a:prstGeom prst="ellipse">
            <a:avLst/>
          </a:prstGeom>
          <a:solidFill>
            <a:srgbClr val="CCECFF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18492" y="2238014"/>
            <a:ext cx="5246255" cy="1458505"/>
          </a:xfrm>
          <a:prstGeom prst="ellipse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ИНФОРМАЦИОННО-БИБЛИОТЕЧНЫЙ ЦЕНТР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71802" y="3500438"/>
            <a:ext cx="2950627" cy="2101560"/>
            <a:chOff x="5446157" y="3786190"/>
            <a:chExt cx="3570307" cy="2582058"/>
          </a:xfrm>
        </p:grpSpPr>
        <p:pic>
          <p:nvPicPr>
            <p:cNvPr id="11" name="Picture 2" descr="http://saitostroj.ru/wp-content/uploads/2015/09/1352856548_1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786190"/>
              <a:ext cx="2658514" cy="2562808"/>
            </a:xfrm>
            <a:prstGeom prst="rect">
              <a:avLst/>
            </a:prstGeom>
            <a:noFill/>
          </p:spPr>
        </p:pic>
        <p:pic>
          <p:nvPicPr>
            <p:cNvPr id="12" name="Picture 4" descr="http://miit.ru/content/el_catalog.png?id_wm=78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6157" y="4748997"/>
              <a:ext cx="1619250" cy="1619251"/>
            </a:xfrm>
            <a:prstGeom prst="rect">
              <a:avLst/>
            </a:prstGeom>
            <a:noFill/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214282" y="3571876"/>
            <a:ext cx="2714644" cy="1314160"/>
          </a:xfrm>
          <a:prstGeom prst="round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многофункциональной иерархической сети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ОО</a:t>
            </a:r>
            <a:endParaRPr 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005542"/>
            <a:ext cx="2714644" cy="1285748"/>
          </a:xfrm>
          <a:prstGeom prst="round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карты информационных ресурсов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сети ИБЦ ОО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3643314"/>
            <a:ext cx="2643206" cy="1571636"/>
          </a:xfrm>
          <a:prstGeom prst="round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аудитории пользователей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использования ресурсов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ОО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48" y="5429264"/>
            <a:ext cx="4572032" cy="857256"/>
          </a:xfrm>
          <a:prstGeom prst="round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квалификации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педагогов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педагогов-библиотекарей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направлении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медиаобразования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Картинки по запросу развити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928802"/>
            <a:ext cx="1500178" cy="1360161"/>
          </a:xfrm>
          <a:prstGeom prst="rect">
            <a:avLst/>
          </a:prstGeom>
          <a:noFill/>
        </p:spPr>
      </p:pic>
      <p:sp>
        <p:nvSpPr>
          <p:cNvPr id="16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0622" y="4504267"/>
            <a:ext cx="6266760" cy="1793717"/>
          </a:xfrm>
          <a:prstGeom prst="roundRect">
            <a:avLst/>
          </a:prstGeom>
          <a:solidFill>
            <a:srgbClr val="FFFFCC"/>
          </a:solidFill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Инструменты информационных, коммуникационных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Интернет-технологий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деятельности педагога-библиотекаря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развитию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медиа-информационной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культуры участников обучения </a:t>
            </a:r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методы, технологии и средства развития функционального </a:t>
            </a:r>
            <a:b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творческого чтения, авторское право и информационная безопасность, элементы </a:t>
            </a:r>
            <a:r>
              <a:rPr lang="ru-RU" sz="13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геймификации</a:t>
            </a: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инструменты анализа</a:t>
            </a:r>
            <a:b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оценки достоверности цифровой информации и пр./</a:t>
            </a:r>
          </a:p>
        </p:txBody>
      </p:sp>
      <p:sp>
        <p:nvSpPr>
          <p:cNvPr id="25604" name="AutoShape 4" descr="Картинки по запросу препятст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971" y="3594454"/>
            <a:ext cx="2714644" cy="2428892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условиях бюджетного финансирования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при включении </a:t>
            </a:r>
            <a:b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 Государственное задание ГБУ ДПО «</a:t>
            </a:r>
            <a:r>
              <a:rPr lang="ru-RU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Новокуйбышевский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РЦ» будущих периодов/</a:t>
            </a:r>
            <a:endParaRPr lang="ru-RU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7067" y="984940"/>
            <a:ext cx="6234992" cy="1126083"/>
          </a:xfrm>
          <a:prstGeom prst="roundRect">
            <a:avLst/>
          </a:prstGeom>
          <a:solidFill>
            <a:srgbClr val="FFFFCC"/>
          </a:solidFill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Основы организации и развития школьного информационно-библиотечного центра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 ИБЦ, требования и ресурсы,  этапы внедрения </a:t>
            </a:r>
            <a:b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образовательной организации и пр./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6062" y="2274696"/>
            <a:ext cx="6241183" cy="2052654"/>
          </a:xfrm>
          <a:prstGeom prst="roundRect">
            <a:avLst/>
          </a:prstGeom>
          <a:solidFill>
            <a:srgbClr val="FFFFCC"/>
          </a:solidFill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q"/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Инструменты информационных, коммуникационных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Интернет-технологий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профессиональной деятельности педагога-библиотекаря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/основы ИКТ, организация виртуального представительства ИБЦ, организация деятельности педагога библиотекаря </a:t>
            </a:r>
            <a:b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«облаках», средства и формы организации доступа </a:t>
            </a:r>
            <a:b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информационным ресурсам ИБЦ, реализация доступа </a:t>
            </a:r>
            <a:b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информационным ресурсам с помощью мобильных устройств и пр./</a:t>
            </a:r>
          </a:p>
        </p:txBody>
      </p:sp>
      <p:pic>
        <p:nvPicPr>
          <p:cNvPr id="1026" name="Picture 2" descr="E:\ЛитРес_презентация\Blended-Learning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872" y="1032393"/>
            <a:ext cx="2529432" cy="2500330"/>
          </a:xfrm>
          <a:prstGeom prst="rect">
            <a:avLst/>
          </a:prstGeom>
          <a:noFill/>
        </p:spPr>
      </p:pic>
      <p:sp>
        <p:nvSpPr>
          <p:cNvPr id="12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0"/>
            <a:ext cx="9144000" cy="424873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endParaRPr/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3046" y="647114"/>
            <a:ext cx="7821637" cy="1772530"/>
          </a:xfrm>
          <a:prstGeom prst="wedgeRoundRectCallout">
            <a:avLst>
              <a:gd name="adj1" fmla="val -49981"/>
              <a:gd name="adj2" fmla="val -27113"/>
              <a:gd name="adj3" fmla="val 16667"/>
            </a:avLst>
          </a:prstGeom>
          <a:gradFill>
            <a:gsLst>
              <a:gs pos="0">
                <a:srgbClr val="CCECFF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2222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«Всегда выбирайте самый трудный путь – </a:t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нем вы не встретите конкурентов…»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Шарль де Голль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9bclassschool21.ucoz.ru/kartinki/0_6507b_cb63404e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182" y="2932515"/>
            <a:ext cx="2278966" cy="3038621"/>
          </a:xfrm>
          <a:prstGeom prst="rect">
            <a:avLst/>
          </a:prstGeom>
          <a:noFill/>
        </p:spPr>
      </p:pic>
      <p:sp>
        <p:nvSpPr>
          <p:cNvPr id="12" name="Текст 1"/>
          <p:cNvSpPr txBox="1">
            <a:spLocks/>
          </p:cNvSpPr>
          <p:nvPr/>
        </p:nvSpPr>
        <p:spPr bwMode="auto">
          <a:xfrm>
            <a:off x="4616299" y="4291760"/>
            <a:ext cx="2714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tx1"/>
                </a:solidFill>
              </a:rPr>
              <a:t>+7 (84635) 6-68-26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6074" y="5760263"/>
            <a:ext cx="2547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latin typeface="Arial" charset="0"/>
                <a:cs typeface="Arial" charset="0"/>
                <a:hlinkClick r:id="rId4"/>
              </a:rPr>
              <a:t>www.rc-nsk.ru</a:t>
            </a:r>
            <a:r>
              <a:rPr lang="en-US" altLang="ru-RU" sz="2000" b="1" dirty="0" smtClean="0">
                <a:latin typeface="Arial" charset="0"/>
                <a:cs typeface="Arial" charset="0"/>
              </a:rPr>
              <a:t> </a:t>
            </a:r>
            <a:endParaRPr lang="ru-RU" altLang="ru-RU" sz="2000" b="1" dirty="0"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5954" y="4970476"/>
            <a:ext cx="274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latin typeface="Arial" charset="0"/>
                <a:cs typeface="Arial" charset="0"/>
                <a:hlinkClick r:id="rId5"/>
              </a:rPr>
              <a:t>rcnovo@samtel.ru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/>
            </a:r>
            <a:br>
              <a:rPr lang="ru-RU" altLang="ru-RU" sz="2000" b="1" dirty="0" smtClean="0">
                <a:latin typeface="Arial" charset="0"/>
                <a:cs typeface="Arial" charset="0"/>
              </a:rPr>
            </a:br>
            <a:endParaRPr lang="ru-RU" altLang="ru-RU" sz="2000" b="1" dirty="0">
              <a:latin typeface="Arial" charset="0"/>
              <a:cs typeface="Arial" charset="0"/>
            </a:endParaRPr>
          </a:p>
        </p:txBody>
      </p:sp>
      <p:sp>
        <p:nvSpPr>
          <p:cNvPr id="15" name="Текст 1"/>
          <p:cNvSpPr txBox="1">
            <a:spLocks/>
          </p:cNvSpPr>
          <p:nvPr/>
        </p:nvSpPr>
        <p:spPr bwMode="auto">
          <a:xfrm>
            <a:off x="3474471" y="3135865"/>
            <a:ext cx="4895806" cy="104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Отдел информационных технологий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ГБУ ДПО «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Новокуйбышевский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РЦ»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17" y="4270483"/>
            <a:ext cx="268486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mail_638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50" y="4965047"/>
            <a:ext cx="46799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81" y="5695222"/>
            <a:ext cx="468000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0"/>
            <a:ext cx="9144000" cy="424873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endParaRPr/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77"/>
          <p:cNvSpPr txBox="1"/>
          <p:nvPr/>
        </p:nvSpPr>
        <p:spPr>
          <a:xfrm>
            <a:off x="0" y="0"/>
            <a:ext cx="9144000" cy="45258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РЕСУРСЫ МЕДИАОБРАЗОВАНИЯ</a:t>
            </a:r>
            <a:endParaRPr lang="en-US" sz="2800" b="1" i="0" u="none" strike="noStrike" cap="none" baseline="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72"/>
          <p:cNvSpPr/>
          <p:nvPr/>
        </p:nvSpPr>
        <p:spPr>
          <a:xfrm>
            <a:off x="254838" y="1422958"/>
            <a:ext cx="6338667" cy="458958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CC"/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0"/>
          </a:gradFill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6350">
              <a:buClr>
                <a:srgbClr val="000000"/>
              </a:buClr>
              <a:buSzPct val="114285"/>
            </a:pPr>
            <a:r>
              <a:rPr lang="ru-RU" sz="2000" b="1" dirty="0">
                <a:latin typeface="Arial Narrow" pitchFamily="34" charset="0"/>
              </a:rPr>
              <a:t>«</a:t>
            </a:r>
            <a:r>
              <a:rPr lang="ru-RU" sz="2000" dirty="0">
                <a:latin typeface="Arial Narrow" pitchFamily="34" charset="0"/>
              </a:rPr>
              <a:t>Организация, осуществляющая образовательную деятельность по реализации образовательной программы, должно обеспечить необходимые для образовательной деятельности обучающихся (в том числе детей с ограниченными возможностями здоровья 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и </a:t>
            </a:r>
            <a:r>
              <a:rPr lang="ru-RU" sz="2000" dirty="0">
                <a:latin typeface="Arial Narrow" pitchFamily="34" charset="0"/>
              </a:rPr>
              <a:t>детей-инвалидов, а также одаренных детей), административной и хозяйственной деятельности: …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информационно-библиотечные центры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рабочими зонами, оборудованными читальными залами и книгохранилищами, обеспечивающими сохранность книжного фонда,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медиатекой</a:t>
            </a:r>
            <a:r>
              <a:rPr lang="ru-RU" sz="2000" b="1" dirty="0">
                <a:latin typeface="Arial Narrow" pitchFamily="34" charset="0"/>
              </a:rPr>
              <a:t>…»</a:t>
            </a:r>
            <a:endParaRPr lang="en-US" sz="2000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535" y="655320"/>
            <a:ext cx="8724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ИНФОРМАЦИОННО-БИБЛИОТЕЧНЫЙ ЦЕНТР (ИБЦ):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Podyapolskaya\Desktop\fgo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13" y="1252023"/>
            <a:ext cx="1458026" cy="1743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odyapolskaya\Desktop\question-683251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77" y="3587262"/>
            <a:ext cx="1763387" cy="2270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0"/>
            <a:ext cx="9144000" cy="424873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Arial"/>
              <a:buNone/>
            </a:pPr>
            <a:endParaRPr/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20457" y="1575581"/>
            <a:ext cx="5960962" cy="4150993"/>
          </a:xfrm>
          <a:prstGeom prst="ellipse">
            <a:avLst/>
          </a:prstGeom>
          <a:solidFill>
            <a:srgbClr val="CCECFF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35066" y="1748398"/>
            <a:ext cx="3931830" cy="1178688"/>
          </a:xfrm>
          <a:prstGeom prst="ellipse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ИНФОРМАЦИОННО-БИБЛИОТЕЧНЫЙ ЦЕНТР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19" y="471628"/>
            <a:ext cx="2534400" cy="1957239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/обеспечивающие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деятельность,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составляющие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информационное поле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деятельности/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2647513"/>
            <a:ext cx="5929354" cy="1692798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ЦЕЛЬ: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эффективности </a:t>
            </a:r>
            <a:r>
              <a:rPr lang="ru-RU" sz="1600" dirty="0" err="1">
                <a:solidFill>
                  <a:schemeClr val="tx1"/>
                </a:solidFill>
                <a:latin typeface="Arial Narrow" pitchFamily="34" charset="0"/>
              </a:rPr>
              <a:t>медиаобразования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 через новые формы организации и ресурсного обеспечения обучения на основе современных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информационных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, коммуникационных, Интернет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и </a:t>
            </a:r>
            <a:r>
              <a:rPr lang="ru-RU" sz="1600" dirty="0" err="1">
                <a:solidFill>
                  <a:schemeClr val="tx1"/>
                </a:solidFill>
                <a:latin typeface="Arial Narrow" pitchFamily="34" charset="0"/>
              </a:rPr>
              <a:t>медиатехнологий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Shape 77"/>
          <p:cNvSpPr txBox="1"/>
          <p:nvPr/>
        </p:nvSpPr>
        <p:spPr>
          <a:xfrm>
            <a:off x="0" y="0"/>
            <a:ext cx="9144000" cy="45258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Arial"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МОДЕЛЬ ДЕЯТЕЛЬНОСТИ ИБЦ</a:t>
            </a:r>
            <a:endParaRPr lang="en-US" sz="2800" b="1" i="0" u="none" strike="noStrike" cap="none" baseline="0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83709" y="4081753"/>
            <a:ext cx="1793628" cy="1386174"/>
            <a:chOff x="5446157" y="3786190"/>
            <a:chExt cx="3570307" cy="2582058"/>
          </a:xfrm>
        </p:grpSpPr>
        <p:pic>
          <p:nvPicPr>
            <p:cNvPr id="10" name="Picture 2" descr="http://saitostroj.ru/wp-content/uploads/2015/09/1352856548_1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786190"/>
              <a:ext cx="2658514" cy="2562808"/>
            </a:xfrm>
            <a:prstGeom prst="rect">
              <a:avLst/>
            </a:prstGeom>
            <a:noFill/>
          </p:spPr>
        </p:pic>
        <p:pic>
          <p:nvPicPr>
            <p:cNvPr id="11" name="Picture 4" descr="http://miit.ru/content/el_catalog.png?id_wm=78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6157" y="4748997"/>
              <a:ext cx="1619250" cy="1619251"/>
            </a:xfrm>
            <a:prstGeom prst="rect">
              <a:avLst/>
            </a:prstGeom>
            <a:noFill/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6534559" y="490806"/>
            <a:ext cx="2535550" cy="1836758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/организация пространства, методы интеграции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образовательную деятельность/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36" y="4446303"/>
            <a:ext cx="2563075" cy="1928826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Материально-технические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/техническое оснащение, доступ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Интернет, ЭБС и пр./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82327" y="4405746"/>
            <a:ext cx="2644812" cy="1949480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Кадровые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административный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персонал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педагог-библиотекарь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субъекты педагогического процесса/</a:t>
            </a:r>
          </a:p>
        </p:txBody>
      </p:sp>
      <p:sp>
        <p:nvSpPr>
          <p:cNvPr id="16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5694" y="1547871"/>
            <a:ext cx="5960962" cy="4150993"/>
          </a:xfrm>
          <a:prstGeom prst="ellipse">
            <a:avLst/>
          </a:prstGeom>
          <a:solidFill>
            <a:srgbClr val="CCECFF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2582" y="2142835"/>
            <a:ext cx="5246255" cy="1458505"/>
          </a:xfrm>
          <a:prstGeom prst="ellipse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ИНФОРМАЦИОННО-БИБЛИОТЕЧНЫЙ ЦЕНТР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72510" y="3352799"/>
            <a:ext cx="3022065" cy="2244436"/>
            <a:chOff x="5446157" y="3786190"/>
            <a:chExt cx="3570307" cy="2582058"/>
          </a:xfrm>
        </p:grpSpPr>
        <p:pic>
          <p:nvPicPr>
            <p:cNvPr id="9" name="Picture 2" descr="http://saitostroj.ru/wp-content/uploads/2015/09/1352856548_1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786190"/>
              <a:ext cx="2658514" cy="2562808"/>
            </a:xfrm>
            <a:prstGeom prst="rect">
              <a:avLst/>
            </a:prstGeom>
            <a:noFill/>
          </p:spPr>
        </p:pic>
        <p:pic>
          <p:nvPicPr>
            <p:cNvPr id="10" name="Picture 4" descr="http://miit.ru/content/el_catalog.png?id_wm=78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6157" y="4748997"/>
              <a:ext cx="1619250" cy="1619251"/>
            </a:xfrm>
            <a:prstGeom prst="rect">
              <a:avLst/>
            </a:prstGeom>
            <a:noFill/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6040582" y="1173591"/>
            <a:ext cx="2960574" cy="1957239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«Создание модели информационно-библиотечного центра»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/сетевая территориальная инновационная площадка/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40582" y="4069191"/>
            <a:ext cx="2983345" cy="1957239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ФЦПРО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 2016-2020 годы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626" y="4014071"/>
            <a:ext cx="2680423" cy="1928826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«Сообщество школьных библиотекарей, 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Поволжский округ» 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веб-ресурс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2009 год,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  <a:hlinkClick r:id="rId6"/>
              </a:rPr>
              <a:t>http://pobibl.rusedu.net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  <a:hlinkClick r:id="rId6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  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290" name="Picture 2" descr="https://zxing.org/w/chart?cht=qr&amp;chs=350x350&amp;chld=L&amp;choe=UTF-8&amp;chl=http%3A%2F%2Fpobibl.rusedu.n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857256" cy="857256"/>
          </a:xfrm>
          <a:prstGeom prst="rect">
            <a:avLst/>
          </a:prstGeom>
          <a:noFill/>
        </p:spPr>
      </p:pic>
      <p:sp>
        <p:nvSpPr>
          <p:cNvPr id="14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«Создание модели информационно-библиотечного центра»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/сетевая территориальная инновационная площадка/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9417" y="1662545"/>
            <a:ext cx="4964545" cy="4618182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модели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учетом приоритетных направлений развития образовательной организации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апробацией её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возможностей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основе определяющей роли Интернета и открытого образовательного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контента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073" y="2632936"/>
            <a:ext cx="3556000" cy="3416882"/>
          </a:xfrm>
          <a:prstGeom prst="round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2012 год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старт проекта;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образовательные организации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/Поволжское управление МОН СО/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4500570"/>
            <a:ext cx="2641872" cy="1818972"/>
            <a:chOff x="5446157" y="3786190"/>
            <a:chExt cx="3570307" cy="2582058"/>
          </a:xfrm>
        </p:grpSpPr>
        <p:pic>
          <p:nvPicPr>
            <p:cNvPr id="9" name="Picture 2" descr="http://saitostroj.ru/wp-content/uploads/2015/09/1352856548_1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3786190"/>
              <a:ext cx="2658514" cy="2562808"/>
            </a:xfrm>
            <a:prstGeom prst="rect">
              <a:avLst/>
            </a:prstGeom>
            <a:noFill/>
          </p:spPr>
        </p:pic>
        <p:pic>
          <p:nvPicPr>
            <p:cNvPr id="10" name="Picture 4" descr="http://miit.ru/content/el_catalog.png?id_wm=78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6157" y="4748997"/>
              <a:ext cx="1619250" cy="1619251"/>
            </a:xfrm>
            <a:prstGeom prst="rect">
              <a:avLst/>
            </a:prstGeom>
            <a:noFill/>
          </p:spPr>
        </p:pic>
      </p:grpSp>
      <p:sp>
        <p:nvSpPr>
          <p:cNvPr id="4098" name="AutoShape 2" descr="Картинки по запросу интер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интер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Podyapolskaya\Desktop\ЛитРес_презентация\icon-WorldWideWe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8587" y="4414982"/>
            <a:ext cx="1702150" cy="1672936"/>
          </a:xfrm>
          <a:prstGeom prst="rect">
            <a:avLst/>
          </a:prstGeom>
          <a:noFill/>
        </p:spPr>
      </p:pic>
      <p:sp>
        <p:nvSpPr>
          <p:cNvPr id="13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«Создание модели информационно-библиотечного центра»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/сетевая территориальная инновационная площадка/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291" y="1625600"/>
            <a:ext cx="8589818" cy="4802909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апробирована новая форма организации деятельности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школьной библиотеки: «виртуальный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/пакет нормативных документов,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методология организации деятельности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 в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виртуальном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пространстве,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 практических форм реализации сетевой деятельности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ИБЦ/;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создана единая виртуальная площадка для сетевого взаимодействия ИБЦ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школ,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интеграции информационных ресурсов, совместной работы, создания и размещения собственных ресурсов всех участников образовательного процесса - сайт «Школьный Информационно-библиотечный центр» </a:t>
            </a:r>
            <a:r>
              <a:rPr lang="ru-RU" sz="1600" u="sng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ru-RU" sz="1600" u="sng" dirty="0">
                <a:latin typeface="Arial" pitchFamily="34" charset="0"/>
                <a:cs typeface="Arial" pitchFamily="34" charset="0"/>
                <a:hlinkClick r:id="rId4"/>
              </a:rPr>
              <a:t>://sites.google.com/site/vivatskolnyjibc</a:t>
            </a:r>
            <a:r>
              <a:rPr lang="ru-RU" sz="16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268 педагогов, библиотекарей,  педагогов-библиотекарей, администраторов ОО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повысили квалификацию в формате образовательных мероприятий ГБУ ДПО «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Новокуйбышевский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РЦ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представлен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практический опыт реализации внеурочных мероприятий и проектов по развитию творческого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чтения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проведены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межшкольные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/30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школьных команд/78 участников, 56 информационных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ресурсов: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скрайбы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буктрейлеры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видеоролики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комиксы/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результ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23" y="1145884"/>
            <a:ext cx="1071570" cy="823919"/>
          </a:xfrm>
          <a:prstGeom prst="rect">
            <a:avLst/>
          </a:prstGeom>
          <a:noFill/>
        </p:spPr>
      </p:pic>
      <p:sp>
        <p:nvSpPr>
          <p:cNvPr id="7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ФЦПРО на 2016-2020 годы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19" y="1771928"/>
            <a:ext cx="3556000" cy="4500594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образовательные организации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Поволжское управление МОН СО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ГБОУ СОШ №5 «ОЦ» г.о.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Новокуйбышевск;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ГБОУ СОШ №8 «ОЦ» г.о.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Новокуйбышевск;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ГБОУ СОШ пос. Просвет м.р.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Волжский;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ГБОУ СОШ №3 п.г.т.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Смышляевка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м.р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Волжский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артинки по запросу ресурс ико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500306"/>
            <a:ext cx="5059252" cy="3571899"/>
          </a:xfrm>
          <a:prstGeom prst="rect">
            <a:avLst/>
          </a:prstGeom>
          <a:noFill/>
        </p:spPr>
      </p:pic>
      <p:sp>
        <p:nvSpPr>
          <p:cNvPr id="7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ФЦПРО на 2016-2020 годы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18" y="1771928"/>
            <a:ext cx="4216567" cy="4500594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образовательные организации: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ГБОУ СОШ №5 «ОЦ»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Новокуйбышевск /Поволжское управление МОН СО/;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Лицей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философии планетарного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гуманизма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Самара /Самарское управление МОН СО/;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МБУ «Гимназия №48»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г.о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Тольятти /Тольяттинское управление МОН СО/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Картинки по запросу литрес школа"/>
          <p:cNvPicPr>
            <a:picLocks noChangeAspect="1" noChangeArrowheads="1"/>
          </p:cNvPicPr>
          <p:nvPr/>
        </p:nvPicPr>
        <p:blipFill>
          <a:blip r:embed="rId4" cstate="print"/>
          <a:srcRect l="9000" r="6999"/>
          <a:stretch>
            <a:fillRect/>
          </a:stretch>
        </p:blipFill>
        <p:spPr bwMode="auto">
          <a:xfrm>
            <a:off x="4714876" y="1643050"/>
            <a:ext cx="2000264" cy="2333626"/>
          </a:xfrm>
          <a:prstGeom prst="rect">
            <a:avLst/>
          </a:prstGeom>
          <a:noFill/>
        </p:spPr>
      </p:pic>
      <p:pic>
        <p:nvPicPr>
          <p:cNvPr id="21508" name="Picture 4" descr="https://4.bp.blogspot.com/-XZEi1xrIfSc/WFz4KjCMEaI/AAAAAAAABzQ/yn6yMlb6_P8w9yFptbr4YyVJM358OR5bACLcB/s320/%25D0%25A1%25D0%25BD%25D0%25B8%25D0%25BC%25D0%25BE%25D0%25B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14686"/>
            <a:ext cx="2761971" cy="30164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786578" y="2143116"/>
            <a:ext cx="2357422" cy="714380"/>
          </a:xfrm>
          <a:prstGeom prst="roundRect">
            <a:avLst/>
          </a:prstGeom>
          <a:noFill/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5000 наименований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1905000" cy="1428750"/>
          </a:xfrm>
          <a:prstGeom prst="rect">
            <a:avLst/>
          </a:prstGeom>
          <a:noFill/>
        </p:spPr>
      </p:pic>
      <p:sp>
        <p:nvSpPr>
          <p:cNvPr id="11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/>
          <p:cNvSpPr txBox="1"/>
          <p:nvPr/>
        </p:nvSpPr>
        <p:spPr>
          <a:xfrm>
            <a:off x="0" y="1"/>
            <a:ext cx="9144000" cy="822036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66"/>
              </a:buClr>
            </a:pPr>
            <a:r>
              <a:rPr lang="ru-RU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ИНФОРМАЦИОННО-МЕТОДИЧЕСКОЕ СОПРОВОЖДЕНИЕ РАЗВИТИЯ ИБЦ</a:t>
            </a:r>
            <a:endParaRPr lang="ru-RU" sz="2800" b="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5"/>
          <p:cNvSpPr txBox="1"/>
          <p:nvPr/>
        </p:nvSpPr>
        <p:spPr>
          <a:xfrm>
            <a:off x="0" y="6424612"/>
            <a:ext cx="9144000" cy="428625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E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" y="878028"/>
            <a:ext cx="8968509" cy="710627"/>
          </a:xfrm>
          <a:prstGeom prst="roundRect">
            <a:avLst/>
          </a:prstGeom>
          <a:solidFill>
            <a:srgbClr val="FFFFCC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Мероприятие 2.4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ФЦПРО на 2016-2020 годы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83" t="24801" r="51013" b="68870"/>
          <a:stretch>
            <a:fillRect/>
          </a:stretch>
        </p:blipFill>
        <p:spPr bwMode="auto">
          <a:xfrm>
            <a:off x="142844" y="928671"/>
            <a:ext cx="2643206" cy="53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729" y="1714488"/>
            <a:ext cx="7641380" cy="4714021"/>
          </a:xfrm>
          <a:prstGeom prst="roundRect">
            <a:avLst/>
          </a:prstGeom>
          <a:noFill/>
          <a:ln w="158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портале «</a:t>
            </a:r>
            <a:r>
              <a:rPr lang="ru-RU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ЛитРес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Школа» 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организованы 3 электронные библиотеки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участников апробации, включенные в деятельность ИБЦ ОО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Выявлены и решены технические трудности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предоставления доступа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ресурсам портала, связанные с регистрацией учетных записей читателей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Введены базы читателей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выданы 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электронные читательские билеты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 механизм </a:t>
            </a:r>
            <a:r>
              <a:rPr lang="ru-RU" sz="1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планирования, реализации и контроля включения 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ресурсов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портала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образовательную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деятельность. Каждой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 и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 на 2-е полугодие 2016-2017 учебного года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реализации мероприятий с включением ресурсов портала «</a:t>
            </a:r>
            <a:r>
              <a:rPr lang="ru-RU" sz="17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ЛитРес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Школа»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деятельность образовательной организации». </a:t>
            </a:r>
          </a:p>
        </p:txBody>
      </p:sp>
      <p:pic>
        <p:nvPicPr>
          <p:cNvPr id="9" name="Picture 2" descr="Картинки по запросу результа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2044033" cy="1571636"/>
          </a:xfrm>
          <a:prstGeom prst="rect">
            <a:avLst/>
          </a:prstGeom>
          <a:noFill/>
        </p:spPr>
      </p:pic>
      <p:sp>
        <p:nvSpPr>
          <p:cNvPr id="8" name="Shape 77"/>
          <p:cNvSpPr txBox="1"/>
          <p:nvPr/>
        </p:nvSpPr>
        <p:spPr>
          <a:xfrm>
            <a:off x="-28134" y="6372665"/>
            <a:ext cx="1775766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ea typeface="Arial"/>
                <a:cs typeface="Arial"/>
                <a:sym typeface="Arial"/>
              </a:rPr>
              <a:t>. 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575583" y="6457072"/>
            <a:ext cx="422030" cy="365760"/>
          </a:xfrm>
          <a:prstGeom prst="chevr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Shape 77"/>
          <p:cNvSpPr txBox="1"/>
          <p:nvPr/>
        </p:nvSpPr>
        <p:spPr>
          <a:xfrm>
            <a:off x="0" y="6374605"/>
            <a:ext cx="9166578" cy="48339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66"/>
              </a:buClr>
              <a:buSzPct val="25000"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ИНФОСТРАТЕГИЯ - 2017</a:t>
            </a:r>
            <a:endParaRPr lang="en-US" sz="1400" b="1" dirty="0">
              <a:solidFill>
                <a:srgbClr val="002060"/>
              </a:solidFill>
              <a:latin typeface="Arial Narrow" pitchFamily="34" charset="0"/>
              <a:ea typeface="Arial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1971</Words>
  <Application>Microsoft Office PowerPoint</Application>
  <PresentationFormat>Экран (4:3)</PresentationFormat>
  <Paragraphs>252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Подъяпольская О.И.</dc:creator>
  <cp:lastModifiedBy>Сиркиз Е.В.</cp:lastModifiedBy>
  <cp:revision>288</cp:revision>
  <dcterms:created xsi:type="dcterms:W3CDTF">2017-03-20T04:53:53Z</dcterms:created>
  <dcterms:modified xsi:type="dcterms:W3CDTF">2017-06-29T03:58:47Z</dcterms:modified>
</cp:coreProperties>
</file>