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534" r:id="rId3"/>
    <p:sldId id="535" r:id="rId4"/>
    <p:sldId id="540" r:id="rId5"/>
    <p:sldId id="536" r:id="rId6"/>
    <p:sldId id="537" r:id="rId7"/>
    <p:sldId id="538" r:id="rId8"/>
    <p:sldId id="541" r:id="rId9"/>
    <p:sldId id="544" r:id="rId10"/>
    <p:sldId id="542" r:id="rId11"/>
    <p:sldId id="549" r:id="rId12"/>
    <p:sldId id="539" r:id="rId13"/>
    <p:sldId id="548" r:id="rId14"/>
    <p:sldId id="543" r:id="rId15"/>
    <p:sldId id="550" r:id="rId16"/>
    <p:sldId id="547" r:id="rId17"/>
    <p:sldId id="551" r:id="rId18"/>
    <p:sldId id="553" r:id="rId19"/>
    <p:sldId id="554" r:id="rId20"/>
    <p:sldId id="555" r:id="rId21"/>
    <p:sldId id="552" r:id="rId22"/>
    <p:sldId id="556"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47" autoAdjust="0"/>
    <p:restoredTop sz="94660"/>
  </p:normalViewPr>
  <p:slideViewPr>
    <p:cSldViewPr snapToGrid="0">
      <p:cViewPr varScale="1">
        <p:scale>
          <a:sx n="71" d="100"/>
          <a:sy n="71" d="100"/>
        </p:scale>
        <p:origin x="288"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250E85-FDCE-4436-A471-FFDAAE125127}" type="datetimeFigureOut">
              <a:rPr lang="ru-RU" smtClean="0"/>
              <a:t>27.06.2017</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BC8E8-77CD-4A0F-AE60-64C92079282C}" type="slidenum">
              <a:rPr lang="ru-RU" smtClean="0"/>
              <a:t>‹#›</a:t>
            </a:fld>
            <a:endParaRPr lang="ru-RU"/>
          </a:p>
        </p:txBody>
      </p:sp>
    </p:spTree>
    <p:extLst>
      <p:ext uri="{BB962C8B-B14F-4D97-AF65-F5344CB8AC3E}">
        <p14:creationId xmlns:p14="http://schemas.microsoft.com/office/powerpoint/2010/main" val="2428233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CFC5811-7093-4ECE-BC34-3DB0D0661925}" type="datetimeFigureOut">
              <a:rPr lang="ru-RU" smtClean="0"/>
              <a:pPr/>
              <a:t>27.06.2017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4A66AD-6E5B-46F2-9A13-746049945C8E}" type="slidenum">
              <a:rPr lang="ru-RU" smtClean="0"/>
              <a:pPr/>
              <a:t>‹#›</a:t>
            </a:fld>
            <a:endParaRPr lang="ru-RU"/>
          </a:p>
        </p:txBody>
      </p:sp>
    </p:spTree>
    <p:extLst>
      <p:ext uri="{BB962C8B-B14F-4D97-AF65-F5344CB8AC3E}">
        <p14:creationId xmlns:p14="http://schemas.microsoft.com/office/powerpoint/2010/main" val="3098020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FC5811-7093-4ECE-BC34-3DB0D0661925}" type="datetimeFigureOut">
              <a:rPr lang="ru-RU" smtClean="0"/>
              <a:pPr/>
              <a:t>27.06.2017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4A66AD-6E5B-46F2-9A13-746049945C8E}" type="slidenum">
              <a:rPr lang="ru-RU" smtClean="0"/>
              <a:pPr/>
              <a:t>‹#›</a:t>
            </a:fld>
            <a:endParaRPr lang="ru-RU"/>
          </a:p>
        </p:txBody>
      </p:sp>
    </p:spTree>
    <p:extLst>
      <p:ext uri="{BB962C8B-B14F-4D97-AF65-F5344CB8AC3E}">
        <p14:creationId xmlns:p14="http://schemas.microsoft.com/office/powerpoint/2010/main" val="1886832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FC5811-7093-4ECE-BC34-3DB0D0661925}" type="datetimeFigureOut">
              <a:rPr lang="ru-RU" smtClean="0"/>
              <a:pPr/>
              <a:t>27.06.2017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4A66AD-6E5B-46F2-9A13-746049945C8E}" type="slidenum">
              <a:rPr lang="ru-RU" smtClean="0"/>
              <a:pPr/>
              <a:t>‹#›</a:t>
            </a:fld>
            <a:endParaRPr lang="ru-RU"/>
          </a:p>
        </p:txBody>
      </p:sp>
    </p:spTree>
    <p:extLst>
      <p:ext uri="{BB962C8B-B14F-4D97-AF65-F5344CB8AC3E}">
        <p14:creationId xmlns:p14="http://schemas.microsoft.com/office/powerpoint/2010/main" val="2099833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FC5811-7093-4ECE-BC34-3DB0D0661925}" type="datetimeFigureOut">
              <a:rPr lang="ru-RU" smtClean="0"/>
              <a:pPr/>
              <a:t>27.06.2017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4A66AD-6E5B-46F2-9A13-746049945C8E}" type="slidenum">
              <a:rPr lang="ru-RU" smtClean="0"/>
              <a:pPr/>
              <a:t>‹#›</a:t>
            </a:fld>
            <a:endParaRPr lang="ru-RU"/>
          </a:p>
        </p:txBody>
      </p:sp>
    </p:spTree>
    <p:extLst>
      <p:ext uri="{BB962C8B-B14F-4D97-AF65-F5344CB8AC3E}">
        <p14:creationId xmlns:p14="http://schemas.microsoft.com/office/powerpoint/2010/main" val="3507336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CFC5811-7093-4ECE-BC34-3DB0D0661925}" type="datetimeFigureOut">
              <a:rPr lang="ru-RU" smtClean="0"/>
              <a:pPr/>
              <a:t>27.06.2017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4A66AD-6E5B-46F2-9A13-746049945C8E}" type="slidenum">
              <a:rPr lang="ru-RU" smtClean="0"/>
              <a:pPr/>
              <a:t>‹#›</a:t>
            </a:fld>
            <a:endParaRPr lang="ru-RU"/>
          </a:p>
        </p:txBody>
      </p:sp>
    </p:spTree>
    <p:extLst>
      <p:ext uri="{BB962C8B-B14F-4D97-AF65-F5344CB8AC3E}">
        <p14:creationId xmlns:p14="http://schemas.microsoft.com/office/powerpoint/2010/main" val="1313101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CFC5811-7093-4ECE-BC34-3DB0D0661925}" type="datetimeFigureOut">
              <a:rPr lang="ru-RU" smtClean="0"/>
              <a:pPr/>
              <a:t>27.06.2017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44A66AD-6E5B-46F2-9A13-746049945C8E}" type="slidenum">
              <a:rPr lang="ru-RU" smtClean="0"/>
              <a:pPr/>
              <a:t>‹#›</a:t>
            </a:fld>
            <a:endParaRPr lang="ru-RU"/>
          </a:p>
        </p:txBody>
      </p:sp>
    </p:spTree>
    <p:extLst>
      <p:ext uri="{BB962C8B-B14F-4D97-AF65-F5344CB8AC3E}">
        <p14:creationId xmlns:p14="http://schemas.microsoft.com/office/powerpoint/2010/main" val="3628020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CFC5811-7093-4ECE-BC34-3DB0D0661925}" type="datetimeFigureOut">
              <a:rPr lang="ru-RU" smtClean="0"/>
              <a:pPr/>
              <a:t>27.06.2017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44A66AD-6E5B-46F2-9A13-746049945C8E}" type="slidenum">
              <a:rPr lang="ru-RU" smtClean="0"/>
              <a:pPr/>
              <a:t>‹#›</a:t>
            </a:fld>
            <a:endParaRPr lang="ru-RU"/>
          </a:p>
        </p:txBody>
      </p:sp>
    </p:spTree>
    <p:extLst>
      <p:ext uri="{BB962C8B-B14F-4D97-AF65-F5344CB8AC3E}">
        <p14:creationId xmlns:p14="http://schemas.microsoft.com/office/powerpoint/2010/main" val="3378367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CFC5811-7093-4ECE-BC34-3DB0D0661925}" type="datetimeFigureOut">
              <a:rPr lang="ru-RU" smtClean="0"/>
              <a:pPr/>
              <a:t>27.06.2017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44A66AD-6E5B-46F2-9A13-746049945C8E}" type="slidenum">
              <a:rPr lang="ru-RU" smtClean="0"/>
              <a:pPr/>
              <a:t>‹#›</a:t>
            </a:fld>
            <a:endParaRPr lang="ru-RU"/>
          </a:p>
        </p:txBody>
      </p:sp>
    </p:spTree>
    <p:extLst>
      <p:ext uri="{BB962C8B-B14F-4D97-AF65-F5344CB8AC3E}">
        <p14:creationId xmlns:p14="http://schemas.microsoft.com/office/powerpoint/2010/main" val="2636992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CFC5811-7093-4ECE-BC34-3DB0D0661925}" type="datetimeFigureOut">
              <a:rPr lang="ru-RU" smtClean="0"/>
              <a:pPr/>
              <a:t>27.06.2017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44A66AD-6E5B-46F2-9A13-746049945C8E}" type="slidenum">
              <a:rPr lang="ru-RU" smtClean="0"/>
              <a:pPr/>
              <a:t>‹#›</a:t>
            </a:fld>
            <a:endParaRPr lang="ru-RU"/>
          </a:p>
        </p:txBody>
      </p:sp>
    </p:spTree>
    <p:extLst>
      <p:ext uri="{BB962C8B-B14F-4D97-AF65-F5344CB8AC3E}">
        <p14:creationId xmlns:p14="http://schemas.microsoft.com/office/powerpoint/2010/main" val="2207737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CFC5811-7093-4ECE-BC34-3DB0D0661925}" type="datetimeFigureOut">
              <a:rPr lang="ru-RU" smtClean="0"/>
              <a:pPr/>
              <a:t>27.06.2017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44A66AD-6E5B-46F2-9A13-746049945C8E}" type="slidenum">
              <a:rPr lang="ru-RU" smtClean="0"/>
              <a:pPr/>
              <a:t>‹#›</a:t>
            </a:fld>
            <a:endParaRPr lang="ru-RU"/>
          </a:p>
        </p:txBody>
      </p:sp>
    </p:spTree>
    <p:extLst>
      <p:ext uri="{BB962C8B-B14F-4D97-AF65-F5344CB8AC3E}">
        <p14:creationId xmlns:p14="http://schemas.microsoft.com/office/powerpoint/2010/main" val="375753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CFC5811-7093-4ECE-BC34-3DB0D0661925}" type="datetimeFigureOut">
              <a:rPr lang="ru-RU" smtClean="0"/>
              <a:pPr/>
              <a:t>27.06.2017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44A66AD-6E5B-46F2-9A13-746049945C8E}" type="slidenum">
              <a:rPr lang="ru-RU" smtClean="0"/>
              <a:pPr/>
              <a:t>‹#›</a:t>
            </a:fld>
            <a:endParaRPr lang="ru-RU"/>
          </a:p>
        </p:txBody>
      </p:sp>
    </p:spTree>
    <p:extLst>
      <p:ext uri="{BB962C8B-B14F-4D97-AF65-F5344CB8AC3E}">
        <p14:creationId xmlns:p14="http://schemas.microsoft.com/office/powerpoint/2010/main" val="515713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FC5811-7093-4ECE-BC34-3DB0D0661925}" type="datetimeFigureOut">
              <a:rPr lang="ru-RU" smtClean="0"/>
              <a:pPr/>
              <a:t>27.06.2017</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4A66AD-6E5B-46F2-9A13-746049945C8E}" type="slidenum">
              <a:rPr lang="ru-RU" smtClean="0"/>
              <a:pPr/>
              <a:t>‹#›</a:t>
            </a:fld>
            <a:endParaRPr lang="ru-RU"/>
          </a:p>
        </p:txBody>
      </p:sp>
    </p:spTree>
    <p:extLst>
      <p:ext uri="{BB962C8B-B14F-4D97-AF65-F5344CB8AC3E}">
        <p14:creationId xmlns:p14="http://schemas.microsoft.com/office/powerpoint/2010/main" val="878009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hyperlink" Target="http://constructorus.ru/uspex/metod-shesti-shlyap-myshleniya-edvarda-de-bono.html" TargetMode="External"/><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goo.gl/xrZfXV" TargetMode="External"/><Relationship Id="rId2" Type="http://schemas.openxmlformats.org/officeDocument/2006/relationships/hyperlink" Target="https://sites.google.com/site/infogrwhales/"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1044;&#1086;&#1082;&#1091;&#1084;&#1077;&#1085;&#1090;&#1099;/&#1060;&#1043;&#1054;&#1057;_OO.doc" TargetMode="External"/><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98909" y="2656739"/>
            <a:ext cx="7714868" cy="2387600"/>
          </a:xfrm>
        </p:spPr>
        <p:txBody>
          <a:bodyPr>
            <a:normAutofit fontScale="90000"/>
          </a:bodyPr>
          <a:lstStyle/>
          <a:p>
            <a:r>
              <a:rPr lang="ru-RU" sz="4800" b="1" dirty="0" smtClean="0">
                <a:solidFill>
                  <a:srgbClr val="C00000"/>
                </a:solidFill>
              </a:rPr>
              <a:t/>
            </a:r>
            <a:br>
              <a:rPr lang="ru-RU" sz="4800" b="1" dirty="0" smtClean="0">
                <a:solidFill>
                  <a:srgbClr val="C00000"/>
                </a:solidFill>
              </a:rPr>
            </a:br>
            <a:r>
              <a:rPr lang="ru-RU" sz="4800" dirty="0"/>
              <a:t/>
            </a:r>
            <a:br>
              <a:rPr lang="ru-RU" sz="4800" dirty="0"/>
            </a:br>
            <a:r>
              <a:rPr lang="ru-RU" sz="4800" b="1" dirty="0" smtClean="0">
                <a:solidFill>
                  <a:srgbClr val="C00000"/>
                </a:solidFill>
              </a:rPr>
              <a:t>ИНФОГРАФИКА</a:t>
            </a:r>
            <a:br>
              <a:rPr lang="ru-RU" sz="4800" b="1" dirty="0" smtClean="0">
                <a:solidFill>
                  <a:srgbClr val="C00000"/>
                </a:solidFill>
              </a:rPr>
            </a:br>
            <a:r>
              <a:rPr lang="ru-RU" sz="4800" b="1" dirty="0" smtClean="0">
                <a:solidFill>
                  <a:srgbClr val="C00000"/>
                </a:solidFill>
              </a:rPr>
              <a:t>в образовании: дидактический потенциал и методические аспекты ее применения</a:t>
            </a:r>
            <a:r>
              <a:rPr lang="ru-RU" sz="4800" dirty="0"/>
              <a:t>	</a:t>
            </a:r>
            <a:br>
              <a:rPr lang="ru-RU" sz="4800" dirty="0"/>
            </a:br>
            <a:endParaRPr lang="ru-RU" sz="4800" b="1" dirty="0">
              <a:solidFill>
                <a:srgbClr val="C00000"/>
              </a:solidFill>
            </a:endParaRPr>
          </a:p>
        </p:txBody>
      </p:sp>
      <p:sp>
        <p:nvSpPr>
          <p:cNvPr id="3" name="Подзаголовок 2"/>
          <p:cNvSpPr>
            <a:spLocks noGrp="1"/>
          </p:cNvSpPr>
          <p:nvPr>
            <p:ph type="subTitle" idx="1"/>
          </p:nvPr>
        </p:nvSpPr>
        <p:spPr>
          <a:xfrm>
            <a:off x="2695268" y="4335278"/>
            <a:ext cx="9144000" cy="1655762"/>
          </a:xfrm>
        </p:spPr>
        <p:txBody>
          <a:bodyPr/>
          <a:lstStyle/>
          <a:p>
            <a:pPr algn="r">
              <a:lnSpc>
                <a:spcPct val="150000"/>
              </a:lnSpc>
            </a:pPr>
            <a:r>
              <a:rPr lang="en-US" dirty="0" smtClean="0">
                <a:solidFill>
                  <a:srgbClr val="376092"/>
                </a:solidFill>
              </a:rPr>
              <a:t>©</a:t>
            </a:r>
            <a:r>
              <a:rPr lang="ru-RU" dirty="0" smtClean="0">
                <a:solidFill>
                  <a:srgbClr val="376092"/>
                </a:solidFill>
              </a:rPr>
              <a:t> </a:t>
            </a:r>
            <a:r>
              <a:rPr lang="ru-RU" dirty="0" smtClean="0">
                <a:solidFill>
                  <a:srgbClr val="376092"/>
                </a:solidFill>
              </a:rPr>
              <a:t>Зав. кафедрой ИКТ в образовании </a:t>
            </a:r>
            <a:r>
              <a:rPr lang="ru-RU" dirty="0" smtClean="0">
                <a:solidFill>
                  <a:srgbClr val="376092"/>
                </a:solidFill>
              </a:rPr>
              <a:t>СГСПУ,</a:t>
            </a:r>
            <a:br>
              <a:rPr lang="ru-RU" dirty="0" smtClean="0">
                <a:solidFill>
                  <a:srgbClr val="376092"/>
                </a:solidFill>
              </a:rPr>
            </a:br>
            <a:r>
              <a:rPr lang="ru-RU" dirty="0" err="1" smtClean="0">
                <a:solidFill>
                  <a:srgbClr val="376092"/>
                </a:solidFill>
              </a:rPr>
              <a:t>к</a:t>
            </a:r>
            <a:r>
              <a:rPr lang="ru-RU" dirty="0" err="1" smtClean="0">
                <a:solidFill>
                  <a:srgbClr val="376092"/>
                </a:solidFill>
              </a:rPr>
              <a:t>.п.н</a:t>
            </a:r>
            <a:r>
              <a:rPr lang="ru-RU" dirty="0" smtClean="0">
                <a:solidFill>
                  <a:srgbClr val="376092"/>
                </a:solidFill>
              </a:rPr>
              <a:t>., доцент </a:t>
            </a:r>
            <a:r>
              <a:rPr lang="en-US" dirty="0" smtClean="0">
                <a:solidFill>
                  <a:srgbClr val="376092"/>
                </a:solidFill>
              </a:rPr>
              <a:t> </a:t>
            </a:r>
            <a:r>
              <a:rPr lang="ru-RU" dirty="0" err="1" smtClean="0">
                <a:solidFill>
                  <a:srgbClr val="376092"/>
                </a:solidFill>
              </a:rPr>
              <a:t>О.Ф.Брыксина</a:t>
            </a:r>
            <a:r>
              <a:rPr lang="ru-RU" dirty="0" smtClean="0">
                <a:solidFill>
                  <a:srgbClr val="376092"/>
                </a:solidFill>
              </a:rPr>
              <a:t> </a:t>
            </a:r>
          </a:p>
          <a:p>
            <a:pPr algn="r"/>
            <a:endParaRPr lang="ru-RU" dirty="0"/>
          </a:p>
        </p:txBody>
      </p: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l="531"/>
          <a:stretch/>
        </p:blipFill>
        <p:spPr>
          <a:xfrm>
            <a:off x="0" y="5525543"/>
            <a:ext cx="12192000" cy="1431849"/>
          </a:xfrm>
          <a:prstGeom prst="rect">
            <a:avLst/>
          </a:prstGeom>
        </p:spPr>
      </p:pic>
      <p:sp>
        <p:nvSpPr>
          <p:cNvPr id="8" name="Shape 53"/>
          <p:cNvSpPr txBox="1"/>
          <p:nvPr/>
        </p:nvSpPr>
        <p:spPr>
          <a:xfrm>
            <a:off x="1399591" y="122429"/>
            <a:ext cx="9392817" cy="438600"/>
          </a:xfrm>
          <a:prstGeom prst="rect">
            <a:avLst/>
          </a:prstGeom>
          <a:noFill/>
          <a:ln>
            <a:noFill/>
          </a:ln>
        </p:spPr>
        <p:txBody>
          <a:bodyPr lIns="91425" tIns="91425" rIns="91425" bIns="91425" anchor="t" anchorCtr="0">
            <a:noAutofit/>
          </a:bodyPr>
          <a:lstStyle/>
          <a:p>
            <a:pPr lvl="0" algn="ctr" rtl="0">
              <a:spcBef>
                <a:spcPts val="0"/>
              </a:spcBef>
              <a:buClr>
                <a:schemeClr val="dk1"/>
              </a:buClr>
              <a:buFont typeface="Arial"/>
              <a:buNone/>
            </a:pPr>
            <a:r>
              <a:rPr lang="ru" sz="2000" dirty="0">
                <a:solidFill>
                  <a:srgbClr val="0B5394"/>
                </a:solidFill>
              </a:rPr>
              <a:t>МИНОБРНАУКИ РОССИИ</a:t>
            </a:r>
          </a:p>
          <a:p>
            <a:pPr lvl="0" algn="ctr" rtl="0">
              <a:spcBef>
                <a:spcPts val="0"/>
              </a:spcBef>
              <a:buClr>
                <a:schemeClr val="dk1"/>
              </a:buClr>
              <a:buFont typeface="Arial"/>
              <a:buNone/>
            </a:pPr>
            <a:r>
              <a:rPr lang="ru" sz="2000" dirty="0">
                <a:solidFill>
                  <a:srgbClr val="0B5394"/>
                </a:solidFill>
              </a:rPr>
              <a:t>федеральное государственное бюджетное образовательное учреждение высшего образования</a:t>
            </a:r>
          </a:p>
          <a:p>
            <a:pPr lvl="0" algn="ctr" rtl="0">
              <a:spcBef>
                <a:spcPts val="0"/>
              </a:spcBef>
              <a:buClr>
                <a:schemeClr val="dk1"/>
              </a:buClr>
              <a:buFont typeface="Arial"/>
              <a:buNone/>
            </a:pPr>
            <a:r>
              <a:rPr lang="ru" sz="2000" dirty="0">
                <a:solidFill>
                  <a:srgbClr val="0B5394"/>
                </a:solidFill>
              </a:rPr>
              <a:t>«Самарский государственный социально-педагогический университет»</a:t>
            </a:r>
          </a:p>
          <a:p>
            <a:pPr lvl="0" algn="ctr" rtl="0">
              <a:lnSpc>
                <a:spcPct val="115000"/>
              </a:lnSpc>
              <a:spcBef>
                <a:spcPts val="0"/>
              </a:spcBef>
              <a:buClr>
                <a:schemeClr val="dk1"/>
              </a:buClr>
              <a:buFont typeface="Arial"/>
              <a:buNone/>
            </a:pPr>
            <a:r>
              <a:rPr lang="ru" sz="2000" dirty="0">
                <a:solidFill>
                  <a:srgbClr val="CC0000"/>
                </a:solidFill>
              </a:rPr>
              <a:t>Кафедра информационно-коммуникационных технологий в образовании</a:t>
            </a:r>
          </a:p>
          <a:p>
            <a:pPr algn="ctr">
              <a:spcBef>
                <a:spcPts val="0"/>
              </a:spcBef>
              <a:buNone/>
            </a:pPr>
            <a:endParaRPr dirty="0"/>
          </a:p>
        </p:txBody>
      </p:sp>
      <p:grpSp>
        <p:nvGrpSpPr>
          <p:cNvPr id="9" name="Группа 8"/>
          <p:cNvGrpSpPr/>
          <p:nvPr/>
        </p:nvGrpSpPr>
        <p:grpSpPr>
          <a:xfrm>
            <a:off x="908212" y="1988031"/>
            <a:ext cx="2868648" cy="3537512"/>
            <a:chOff x="418455" y="464220"/>
            <a:chExt cx="2936951" cy="3616682"/>
          </a:xfrm>
        </p:grpSpPr>
        <p:pic>
          <p:nvPicPr>
            <p:cNvPr id="10" name="Рисунок 9"/>
            <p:cNvPicPr>
              <a:picLocks noChangeAspect="1"/>
            </p:cNvPicPr>
            <p:nvPr/>
          </p:nvPicPr>
          <p:blipFill rotWithShape="1">
            <a:blip r:embed="rId3" cstate="print">
              <a:clrChange>
                <a:clrFrom>
                  <a:srgbClr val="EDEEF1"/>
                </a:clrFrom>
                <a:clrTo>
                  <a:srgbClr val="EDEEF1">
                    <a:alpha val="0"/>
                  </a:srgbClr>
                </a:clrTo>
              </a:clrChange>
              <a:extLst>
                <a:ext uri="{28A0092B-C50C-407E-A947-70E740481C1C}">
                  <a14:useLocalDpi xmlns:a14="http://schemas.microsoft.com/office/drawing/2010/main" val="0"/>
                </a:ext>
              </a:extLst>
            </a:blip>
            <a:srcRect l="21175" t="16078" r="9412" b="16863"/>
            <a:stretch/>
          </p:blipFill>
          <p:spPr>
            <a:xfrm>
              <a:off x="418455" y="464220"/>
              <a:ext cx="2936951" cy="3616682"/>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7353" y="904002"/>
              <a:ext cx="757391" cy="853786"/>
            </a:xfrm>
            <a:prstGeom prst="rect">
              <a:avLst/>
            </a:prstGeom>
          </p:spPr>
        </p:pic>
      </p:grpSp>
    </p:spTree>
    <p:extLst>
      <p:ext uri="{BB962C8B-B14F-4D97-AF65-F5344CB8AC3E}">
        <p14:creationId xmlns:p14="http://schemas.microsoft.com/office/powerpoint/2010/main" val="3377854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1.repo.aif.ru/1/09/296754/18e63ad5ea4273fbbc2942c3c6989f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701553" cy="69368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95682" y="-45462"/>
            <a:ext cx="6396318" cy="7048083"/>
          </a:xfrm>
          <a:prstGeom prst="rect">
            <a:avLst/>
          </a:prstGeom>
          <a:noFill/>
        </p:spPr>
        <p:txBody>
          <a:bodyPr wrap="square" rtlCol="0">
            <a:spAutoFit/>
          </a:bodyPr>
          <a:lstStyle/>
          <a:p>
            <a:r>
              <a:rPr lang="ru-RU" sz="2000" b="1" dirty="0">
                <a:solidFill>
                  <a:srgbClr val="C00000"/>
                </a:solidFill>
              </a:rPr>
              <a:t>Вопросы для исследования:</a:t>
            </a:r>
            <a:endParaRPr lang="ru-RU" sz="2000" dirty="0">
              <a:solidFill>
                <a:srgbClr val="C00000"/>
              </a:solidFill>
            </a:endParaRPr>
          </a:p>
          <a:p>
            <a:endParaRPr lang="ru-RU" sz="1600" b="1" dirty="0" smtClean="0"/>
          </a:p>
          <a:p>
            <a:r>
              <a:rPr lang="ru-RU" sz="1600" b="1" dirty="0" smtClean="0"/>
              <a:t>Простой</a:t>
            </a:r>
            <a:r>
              <a:rPr lang="ru-RU" sz="1600" dirty="0"/>
              <a:t>:</a:t>
            </a:r>
          </a:p>
          <a:p>
            <a:pPr lvl="1"/>
            <a:r>
              <a:rPr lang="ru-RU" sz="1600" dirty="0"/>
              <a:t>Какой фон характерен для городецкой росписи?</a:t>
            </a:r>
          </a:p>
          <a:p>
            <a:pPr lvl="1"/>
            <a:r>
              <a:rPr lang="ru-RU" sz="1600" dirty="0"/>
              <a:t>Какой вид росписи выполнялся по керамике?</a:t>
            </a:r>
          </a:p>
          <a:p>
            <a:pPr lvl="1"/>
            <a:r>
              <a:rPr lang="ru-RU" sz="1600" dirty="0"/>
              <a:t>Какая роспись наносилась на подносы? и т.п.</a:t>
            </a:r>
          </a:p>
          <a:p>
            <a:r>
              <a:rPr lang="ru-RU" sz="1600" dirty="0"/>
              <a:t> </a:t>
            </a:r>
            <a:r>
              <a:rPr lang="ru-RU" sz="1600" b="1" dirty="0"/>
              <a:t>Уточняющий</a:t>
            </a:r>
            <a:r>
              <a:rPr lang="ru-RU" sz="1600" dirty="0"/>
              <a:t>:</a:t>
            </a:r>
          </a:p>
          <a:p>
            <a:pPr lvl="1"/>
            <a:r>
              <a:rPr lang="ru-RU" sz="1600" dirty="0"/>
              <a:t>Уточните, какие виды росписи зародились на территории Московской области?</a:t>
            </a:r>
          </a:p>
          <a:p>
            <a:r>
              <a:rPr lang="ru-RU" sz="1600" b="1" dirty="0"/>
              <a:t>Интерпретационный:</a:t>
            </a:r>
            <a:endParaRPr lang="ru-RU" sz="1600" dirty="0"/>
          </a:p>
          <a:p>
            <a:pPr lvl="1"/>
            <a:r>
              <a:rPr lang="ru-RU" sz="1600" dirty="0"/>
              <a:t>Как вы думаете, почему поезд называется "Москва - Владивосток"? Начертите на карте маршрут движения поезда.</a:t>
            </a:r>
          </a:p>
          <a:p>
            <a:pPr lvl="1"/>
            <a:r>
              <a:rPr lang="ru-RU" sz="1600" dirty="0"/>
              <a:t>Почему так говорят: "Народное художественное творчество – неиссякаемый источник самобытной красоты"? Приведите аргументы.</a:t>
            </a:r>
          </a:p>
          <a:p>
            <a:r>
              <a:rPr lang="ru-RU" sz="1600" b="1" dirty="0"/>
              <a:t>Творческие:</a:t>
            </a:r>
            <a:endParaRPr lang="ru-RU" sz="1600" dirty="0"/>
          </a:p>
          <a:p>
            <a:pPr lvl="1"/>
            <a:r>
              <a:rPr lang="ru-RU" sz="1600" dirty="0"/>
              <a:t>Какие названия вы бы дали вагонам? Постарайтесь использовать сюжеты и героев русских народных сказок. Почему вы выбрали именно эти названия?</a:t>
            </a:r>
          </a:p>
          <a:p>
            <a:r>
              <a:rPr lang="ru-RU" sz="1600" b="1" dirty="0"/>
              <a:t>Оценочные:</a:t>
            </a:r>
            <a:endParaRPr lang="ru-RU" sz="1600" dirty="0"/>
          </a:p>
          <a:p>
            <a:pPr lvl="1"/>
            <a:r>
              <a:rPr lang="ru-RU" sz="1600" dirty="0"/>
              <a:t>Оцените трудоемкость изготовления и стоимость материалов для каждого вида росписи? Какую вы считаете самой трудоемкой? А самой затратной по средствам?</a:t>
            </a:r>
          </a:p>
          <a:p>
            <a:r>
              <a:rPr lang="ru-RU" sz="1600" b="1" dirty="0"/>
              <a:t>Практические:</a:t>
            </a:r>
            <a:endParaRPr lang="ru-RU" sz="1600" dirty="0"/>
          </a:p>
          <a:p>
            <a:pPr lvl="1"/>
            <a:r>
              <a:rPr lang="ru-RU" sz="1600" dirty="0"/>
              <a:t>Какую роспись вы бы выбрали для шкатулки для мамы</a:t>
            </a:r>
            <a:r>
              <a:rPr lang="ru-RU" sz="1600" dirty="0" smtClean="0"/>
              <a:t>? Почему</a:t>
            </a:r>
            <a:r>
              <a:rPr lang="ru-RU" sz="1600" dirty="0"/>
              <a:t>?</a:t>
            </a:r>
          </a:p>
          <a:p>
            <a:pPr lvl="1"/>
            <a:r>
              <a:rPr lang="ru-RU" sz="1600" dirty="0"/>
              <a:t>А если бы вам пришлось оформлять комнату младшей сестренки, какую роспись для мебели вы бы посоветовали? Почему? и т.п.</a:t>
            </a:r>
          </a:p>
          <a:p>
            <a:endParaRPr lang="ru-RU" sz="1600" dirty="0"/>
          </a:p>
        </p:txBody>
      </p:sp>
    </p:spTree>
    <p:extLst>
      <p:ext uri="{BB962C8B-B14F-4D97-AF65-F5344CB8AC3E}">
        <p14:creationId xmlns:p14="http://schemas.microsoft.com/office/powerpoint/2010/main" val="2737090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u.livelib.ru/reader/Arlett/o/4dtd1dcq/o-o.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565" y="0"/>
            <a:ext cx="1089211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135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81000" y="-38100"/>
            <a:ext cx="12954000" cy="6934200"/>
          </a:xfrm>
          <a:prstGeom prst="rect">
            <a:avLst/>
          </a:prstGeom>
        </p:spPr>
      </p:pic>
    </p:spTree>
    <p:extLst>
      <p:ext uri="{BB962C8B-B14F-4D97-AF65-F5344CB8AC3E}">
        <p14:creationId xmlns:p14="http://schemas.microsoft.com/office/powerpoint/2010/main" val="616828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972951" y="0"/>
            <a:ext cx="5034312" cy="3375212"/>
          </a:xfrm>
          <a:prstGeom prst="rect">
            <a:avLst/>
          </a:prstGeom>
        </p:spPr>
      </p:pic>
      <p:pic>
        <p:nvPicPr>
          <p:cNvPr id="5" name="Рисунок 4"/>
          <p:cNvPicPr>
            <a:picLocks noChangeAspect="1"/>
          </p:cNvPicPr>
          <p:nvPr/>
        </p:nvPicPr>
        <p:blipFill>
          <a:blip r:embed="rId3"/>
          <a:stretch>
            <a:fillRect/>
          </a:stretch>
        </p:blipFill>
        <p:spPr>
          <a:xfrm>
            <a:off x="6456599" y="0"/>
            <a:ext cx="5034503" cy="3375212"/>
          </a:xfrm>
          <a:prstGeom prst="rect">
            <a:avLst/>
          </a:prstGeom>
        </p:spPr>
      </p:pic>
      <p:pic>
        <p:nvPicPr>
          <p:cNvPr id="6" name="Рисунок 5"/>
          <p:cNvPicPr>
            <a:picLocks noChangeAspect="1"/>
          </p:cNvPicPr>
          <p:nvPr/>
        </p:nvPicPr>
        <p:blipFill>
          <a:blip r:embed="rId4"/>
          <a:stretch>
            <a:fillRect/>
          </a:stretch>
        </p:blipFill>
        <p:spPr>
          <a:xfrm>
            <a:off x="972951" y="3518685"/>
            <a:ext cx="5034312" cy="3339315"/>
          </a:xfrm>
          <a:prstGeom prst="rect">
            <a:avLst/>
          </a:prstGeom>
        </p:spPr>
      </p:pic>
      <p:pic>
        <p:nvPicPr>
          <p:cNvPr id="7" name="Рисунок 6"/>
          <p:cNvPicPr>
            <a:picLocks noChangeAspect="1"/>
          </p:cNvPicPr>
          <p:nvPr/>
        </p:nvPicPr>
        <p:blipFill>
          <a:blip r:embed="rId5"/>
          <a:stretch>
            <a:fillRect/>
          </a:stretch>
        </p:blipFill>
        <p:spPr>
          <a:xfrm>
            <a:off x="6456599" y="3463697"/>
            <a:ext cx="5034503" cy="3501038"/>
          </a:xfrm>
          <a:prstGeom prst="rect">
            <a:avLst/>
          </a:prstGeom>
        </p:spPr>
      </p:pic>
    </p:spTree>
    <p:extLst>
      <p:ext uri="{BB962C8B-B14F-4D97-AF65-F5344CB8AC3E}">
        <p14:creationId xmlns:p14="http://schemas.microsoft.com/office/powerpoint/2010/main" val="499449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b61d6f83-a-62cb3a1a-s-sites.googlegroups.com/site/infogrwhales/kit-1-infografika-poisk-pedagogiceskih-tehnik-1/%D0%A8%D0%B5%D1%81%D1%82%D1%8C-%D1%88%D0%BB%D1%8F%D0%BF-%D0%BC%D1%8B%D1%88%D0%BB%D0%B5%D0%BD%D0%B8%D1%8F.gif?attachauth=ANoY7crjMj1iF_l-1J5uIE8ac6abBIjQhPb_UvkZJsEyxBMBXM4zXlmOLggZilY3bkCVzikERV2Se-LF2tOvEkcLFWrnOh52Qymc6fu9tVQ5oGULPNLKxXeVs6_OolgCtfDtIcyt_1H3IVPYbgzskGRkeUzym7-6UbgdfDWkwQOjaZrhhnxGdw5MDgsxSVQd7CX6xZvURp837nnBIe-Y5vgC0FfkKsJb_5vEVuljWRar_EphWzJwl64sLAcrIWAZC-VwwzwGBLswHxaUlJfMSa1GXWI0Z79yAUbuDIOc9FcFdDbuDw4DHR5A_BoH5G6ZnXJjOo-neOoCYcHgepkj1YBqea_pZ5Eu2Hy_gZ9G0tKFls0WoxhlfPbCdlylWCrPLlUCC4FX0JzCmPNxof4y-QG-9OJAFzjg7Q%3D%3D&amp;attredirect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249" y="1286400"/>
            <a:ext cx="1834591" cy="25948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5539" y="363070"/>
            <a:ext cx="10158319" cy="923330"/>
          </a:xfrm>
          <a:prstGeom prst="rect">
            <a:avLst/>
          </a:prstGeom>
          <a:noFill/>
        </p:spPr>
        <p:txBody>
          <a:bodyPr wrap="square" rtlCol="0">
            <a:spAutoFit/>
          </a:bodyPr>
          <a:lstStyle/>
          <a:p>
            <a:r>
              <a:rPr lang="ru-RU" dirty="0"/>
              <a:t>Белая шляпа </a:t>
            </a:r>
            <a:r>
              <a:rPr lang="ru-RU" b="1" dirty="0"/>
              <a:t>мышления</a:t>
            </a:r>
            <a:r>
              <a:rPr lang="ru-RU" dirty="0"/>
              <a:t>: группа анализирует статистические данные, представленные на </a:t>
            </a:r>
            <a:r>
              <a:rPr lang="ru-RU" dirty="0" err="1"/>
              <a:t>инфографике</a:t>
            </a:r>
            <a:r>
              <a:rPr lang="ru-RU" dirty="0"/>
              <a:t>. Важно сосредоточится на недостающей, дополнительной информации (рост цен, инфляция, уровень жизни, потери на фронте и т.п.).</a:t>
            </a:r>
            <a:endParaRPr lang="ru-RU" dirty="0"/>
          </a:p>
        </p:txBody>
      </p:sp>
      <p:sp>
        <p:nvSpPr>
          <p:cNvPr id="3" name="TextBox 2"/>
          <p:cNvSpPr txBox="1"/>
          <p:nvPr/>
        </p:nvSpPr>
        <p:spPr>
          <a:xfrm>
            <a:off x="2516841" y="1256837"/>
            <a:ext cx="9356912" cy="1754326"/>
          </a:xfrm>
          <a:prstGeom prst="rect">
            <a:avLst/>
          </a:prstGeom>
          <a:noFill/>
        </p:spPr>
        <p:txBody>
          <a:bodyPr wrap="square" rtlCol="0">
            <a:spAutoFit/>
          </a:bodyPr>
          <a:lstStyle/>
          <a:p>
            <a:r>
              <a:rPr lang="ru-RU" b="1" dirty="0">
                <a:solidFill>
                  <a:srgbClr val="C00000"/>
                </a:solidFill>
              </a:rPr>
              <a:t>Красная шляпа</a:t>
            </a:r>
            <a:r>
              <a:rPr lang="ru-RU" dirty="0"/>
              <a:t> –</a:t>
            </a:r>
            <a:r>
              <a:rPr lang="ru-RU" b="1" dirty="0"/>
              <a:t> шляпа эмоций</a:t>
            </a:r>
            <a:r>
              <a:rPr lang="ru-RU" dirty="0"/>
              <a:t>. Группа должна  эмоционально охарактеризовать причины революции, связанные с политическим, экономическим и военным кризисом. Скорее всего, причины революции будут расцениваться как стихийный порыв народных масс, связанный с низким уровнем жизни рабочих и крестьян, политическим бесправием, несостоятельностью армии и самодержавной власти, ее неспособность провести реформы (скандалы вокруг Григория Распутина) и т.п. Основной фон - эмоциональный. </a:t>
            </a:r>
            <a:endParaRPr lang="ru-RU" dirty="0"/>
          </a:p>
        </p:txBody>
      </p:sp>
      <p:sp>
        <p:nvSpPr>
          <p:cNvPr id="5" name="TextBox 4"/>
          <p:cNvSpPr txBox="1"/>
          <p:nvPr/>
        </p:nvSpPr>
        <p:spPr>
          <a:xfrm>
            <a:off x="3068169" y="3058012"/>
            <a:ext cx="9220201" cy="923330"/>
          </a:xfrm>
          <a:prstGeom prst="rect">
            <a:avLst/>
          </a:prstGeom>
          <a:noFill/>
        </p:spPr>
        <p:txBody>
          <a:bodyPr wrap="square" rtlCol="0">
            <a:spAutoFit/>
          </a:bodyPr>
          <a:lstStyle/>
          <a:p>
            <a:r>
              <a:rPr lang="ru-RU" b="1" dirty="0">
                <a:solidFill>
                  <a:srgbClr val="FFC000"/>
                </a:solidFill>
              </a:rPr>
              <a:t>Желтая шляпа</a:t>
            </a:r>
            <a:r>
              <a:rPr lang="ru-RU" dirty="0"/>
              <a:t> </a:t>
            </a:r>
            <a:r>
              <a:rPr lang="ru-RU" b="1" dirty="0"/>
              <a:t>позитивная</a:t>
            </a:r>
            <a:r>
              <a:rPr lang="ru-RU" dirty="0"/>
              <a:t>. Эта группа, например, может поразмышлять  над преимуществами, которые принесло провозглашение республики в России, низвержение самодержавия и попытаться выявить скрытые положительные ресурсы.</a:t>
            </a:r>
            <a:endParaRPr lang="ru-RU" dirty="0"/>
          </a:p>
        </p:txBody>
      </p:sp>
      <p:sp>
        <p:nvSpPr>
          <p:cNvPr id="6" name="TextBox 5"/>
          <p:cNvSpPr txBox="1"/>
          <p:nvPr/>
        </p:nvSpPr>
        <p:spPr>
          <a:xfrm>
            <a:off x="3086098" y="4185564"/>
            <a:ext cx="9184342" cy="1200329"/>
          </a:xfrm>
          <a:prstGeom prst="rect">
            <a:avLst/>
          </a:prstGeom>
          <a:noFill/>
        </p:spPr>
        <p:txBody>
          <a:bodyPr wrap="square" rtlCol="0">
            <a:spAutoFit/>
          </a:bodyPr>
          <a:lstStyle/>
          <a:p>
            <a:r>
              <a:rPr lang="ru-RU" b="1" dirty="0"/>
              <a:t>Черная шляпа </a:t>
            </a:r>
            <a:r>
              <a:rPr lang="ru-RU" dirty="0"/>
              <a:t>полная противоположность желтой. В этой шляпе на ум должны идти исключительно </a:t>
            </a:r>
            <a:r>
              <a:rPr lang="ru-RU" b="1" dirty="0"/>
              <a:t>критические оценки</a:t>
            </a:r>
            <a:r>
              <a:rPr lang="ru-RU" dirty="0"/>
              <a:t> (негативизм!) ситуации (идеи, решения и т.д.): можно предложить группе оценить результаты революции с позиции дня сегодняшнего, почти вековой истории России.</a:t>
            </a:r>
            <a:endParaRPr lang="ru-RU" dirty="0"/>
          </a:p>
        </p:txBody>
      </p:sp>
      <p:sp>
        <p:nvSpPr>
          <p:cNvPr id="7" name="TextBox 6"/>
          <p:cNvSpPr txBox="1"/>
          <p:nvPr/>
        </p:nvSpPr>
        <p:spPr>
          <a:xfrm>
            <a:off x="88338" y="5435820"/>
            <a:ext cx="12103662" cy="1200329"/>
          </a:xfrm>
          <a:prstGeom prst="rect">
            <a:avLst/>
          </a:prstGeom>
          <a:noFill/>
        </p:spPr>
        <p:txBody>
          <a:bodyPr wrap="square" rtlCol="0">
            <a:spAutoFit/>
          </a:bodyPr>
          <a:lstStyle/>
          <a:p>
            <a:r>
              <a:rPr lang="ru-RU" b="1" dirty="0">
                <a:solidFill>
                  <a:schemeClr val="accent6"/>
                </a:solidFill>
              </a:rPr>
              <a:t>Зеленая шляпа </a:t>
            </a:r>
            <a:r>
              <a:rPr lang="ru-RU" dirty="0"/>
              <a:t>– шляпа </a:t>
            </a:r>
            <a:r>
              <a:rPr lang="ru-RU" b="1" dirty="0"/>
              <a:t>творчества и креативности</a:t>
            </a:r>
            <a:r>
              <a:rPr lang="ru-RU" dirty="0"/>
              <a:t>, поиска альтернатив и внесения изменений. Группа может, например, порассуждать над тем, что было бы, если бы Николай II не уехал из Петрограда или главой Временного правительства был выбран не А. Керенский, а, например, Л. Корнилов... Ищем альтернативы в развитии февральских событий.</a:t>
            </a:r>
            <a:endParaRPr lang="ru-RU" dirty="0"/>
          </a:p>
        </p:txBody>
      </p:sp>
      <p:sp>
        <p:nvSpPr>
          <p:cNvPr id="8" name="TextBox 7"/>
          <p:cNvSpPr txBox="1"/>
          <p:nvPr/>
        </p:nvSpPr>
        <p:spPr>
          <a:xfrm>
            <a:off x="363071" y="4135529"/>
            <a:ext cx="2259105" cy="923330"/>
          </a:xfrm>
          <a:prstGeom prst="rect">
            <a:avLst/>
          </a:prstGeom>
          <a:noFill/>
        </p:spPr>
        <p:txBody>
          <a:bodyPr wrap="square" rtlCol="0">
            <a:spAutoFit/>
          </a:bodyPr>
          <a:lstStyle/>
          <a:p>
            <a:pPr algn="ctr"/>
            <a:r>
              <a:rPr lang="ru-RU" dirty="0" smtClean="0">
                <a:hlinkClick r:id="rId3"/>
              </a:rPr>
              <a:t>Шесть шляп</a:t>
            </a:r>
          </a:p>
          <a:p>
            <a:pPr algn="ctr"/>
            <a:r>
              <a:rPr lang="ru-RU" dirty="0" smtClean="0">
                <a:hlinkClick r:id="rId3"/>
              </a:rPr>
              <a:t>Эдварда </a:t>
            </a:r>
            <a:r>
              <a:rPr lang="ru-RU" dirty="0">
                <a:hlinkClick r:id="rId3"/>
              </a:rPr>
              <a:t>Де </a:t>
            </a:r>
            <a:r>
              <a:rPr lang="ru-RU" dirty="0" err="1">
                <a:hlinkClick r:id="rId3"/>
              </a:rPr>
              <a:t>Боно</a:t>
            </a:r>
            <a:endParaRPr lang="ru-RU" dirty="0"/>
          </a:p>
          <a:p>
            <a:endParaRPr lang="ru-RU" dirty="0"/>
          </a:p>
        </p:txBody>
      </p:sp>
    </p:spTree>
    <p:extLst>
      <p:ext uri="{BB962C8B-B14F-4D97-AF65-F5344CB8AC3E}">
        <p14:creationId xmlns:p14="http://schemas.microsoft.com/office/powerpoint/2010/main" val="3803393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lh4.googleusercontent.com/qGExxiNyNYE1VaFpyKUR9dtGClcEcf8NHq_Szh5ThAiFD7fEYCkq8LLB1nFWQBLnG_IDaMxUVFzBK5G7W92VTBzVgUhDYmdVYjUHN9_KuRx0jKYyH2J0QjVM9Q5WqE01Jw8uR5NK8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90900"/>
            <a:ext cx="12192000" cy="34671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b61d6f83-a-62cb3a1a-s-sites.googlegroups.com/site/infogrwhales/home/%D0%9A%D0%B8%D1%82_2_1.jpg?attachauth=ANoY7craglMQKGDbjklLGdB_aT8kxr39yK13naTWA9aQuw9bHpZBdmcKKmULIY3E6eG9zCwVDANekwpl_fRpkdWGDhhPgfLLKaNUgifhxAW_-2-z3fttdAnBPa9QXJs4AqCYpclI_Kc7w8l8-TUMS8igX8hGxAi5z4zERFm1p9pNfMF40zCc618DnM5Regxb61AqPWU--BIO0oT5920XtSiwfSJUzVdD4doE2eHQ4wDhXOIX-2WBszE%3D&amp;attredirect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5418" y="592218"/>
            <a:ext cx="1748052" cy="15382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b61d6f83-a-62cb3a1a-s-sites.googlegroups.com/site/infogrwhales/home/%D0%9A%D0%B8%D1%82_2_1.jpg?attachauth=ANoY7craglMQKGDbjklLGdB_aT8kxr39yK13naTWA9aQuw9bHpZBdmcKKmULIY3E6eG9zCwVDANekwpl_fRpkdWGDhhPgfLLKaNUgifhxAW_-2-z3fttdAnBPa9QXJs4AqCYpclI_Kc7w8l8-TUMS8igX8hGxAi5z4zERFm1p9pNfMF40zCc618DnM5Regxb61AqPWU--BIO0oT5920XtSiwfSJUzVdD4doE2eHQ4wDhXOIX-2WBszE%3D&amp;attredirect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6541" y="2312052"/>
            <a:ext cx="1748052" cy="15382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b61d6f83-a-62cb3a1a-s-sites.googlegroups.com/site/infogrwhales/home/%D0%9A%D0%B8%D1%82_2_1.jpg?attachauth=ANoY7craglMQKGDbjklLGdB_aT8kxr39yK13naTWA9aQuw9bHpZBdmcKKmULIY3E6eG9zCwVDANekwpl_fRpkdWGDhhPgfLLKaNUgifhxAW_-2-z3fttdAnBPa9QXJs4AqCYpclI_Kc7w8l8-TUMS8igX8hGxAi5z4zERFm1p9pNfMF40zCc618DnM5Regxb61AqPWU--BIO0oT5920XtSiwfSJUzVdD4doE2eHQ4wDhXOIX-2WBszE%3D&amp;attredirect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281" y="3725109"/>
            <a:ext cx="1748052" cy="15382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63470" y="721188"/>
            <a:ext cx="8014447" cy="1200329"/>
          </a:xfrm>
          <a:prstGeom prst="rect">
            <a:avLst/>
          </a:prstGeom>
          <a:noFill/>
        </p:spPr>
        <p:txBody>
          <a:bodyPr wrap="square" rtlCol="0">
            <a:spAutoFit/>
          </a:bodyPr>
          <a:lstStyle/>
          <a:p>
            <a:r>
              <a:rPr lang="ru-RU" sz="2400" b="1" dirty="0">
                <a:solidFill>
                  <a:srgbClr val="C00000"/>
                </a:solidFill>
              </a:rPr>
              <a:t/>
            </a:r>
            <a:br>
              <a:rPr lang="ru-RU" sz="2400" b="1" dirty="0">
                <a:solidFill>
                  <a:srgbClr val="C00000"/>
                </a:solidFill>
              </a:rPr>
            </a:br>
            <a:r>
              <a:rPr lang="ru-RU" sz="2400" b="1" dirty="0">
                <a:solidFill>
                  <a:srgbClr val="C00000"/>
                </a:solidFill>
              </a:rPr>
              <a:t>Кит 1. Инфографика как способ развития познавательных УУД: поиск педагогических техник.</a:t>
            </a:r>
            <a:endParaRPr lang="ru-RU" sz="2400" dirty="0">
              <a:solidFill>
                <a:srgbClr val="C00000"/>
              </a:solidFill>
            </a:endParaRPr>
          </a:p>
        </p:txBody>
      </p:sp>
      <p:sp>
        <p:nvSpPr>
          <p:cNvPr id="8" name="TextBox 7"/>
          <p:cNvSpPr txBox="1"/>
          <p:nvPr/>
        </p:nvSpPr>
        <p:spPr>
          <a:xfrm>
            <a:off x="389966" y="2716306"/>
            <a:ext cx="8054788" cy="830997"/>
          </a:xfrm>
          <a:prstGeom prst="rect">
            <a:avLst/>
          </a:prstGeom>
          <a:noFill/>
        </p:spPr>
        <p:txBody>
          <a:bodyPr wrap="square" rtlCol="0">
            <a:spAutoFit/>
          </a:bodyPr>
          <a:lstStyle/>
          <a:p>
            <a:r>
              <a:rPr lang="ru-RU" sz="2400" b="1" dirty="0">
                <a:solidFill>
                  <a:srgbClr val="C00000"/>
                </a:solidFill>
              </a:rPr>
              <a:t>Кит 2. Инфографика как опорный конспект: готовимся к уроку!</a:t>
            </a:r>
          </a:p>
        </p:txBody>
      </p:sp>
      <p:sp>
        <p:nvSpPr>
          <p:cNvPr id="9" name="TextBox 8"/>
          <p:cNvSpPr txBox="1"/>
          <p:nvPr/>
        </p:nvSpPr>
        <p:spPr>
          <a:xfrm>
            <a:off x="3966882" y="4397188"/>
            <a:ext cx="7611035" cy="830997"/>
          </a:xfrm>
          <a:prstGeom prst="rect">
            <a:avLst/>
          </a:prstGeom>
          <a:noFill/>
        </p:spPr>
        <p:txBody>
          <a:bodyPr wrap="square" rtlCol="0">
            <a:spAutoFit/>
          </a:bodyPr>
          <a:lstStyle/>
          <a:p>
            <a:r>
              <a:rPr lang="ru-RU" sz="2400" b="1" dirty="0">
                <a:solidFill>
                  <a:srgbClr val="C00000"/>
                </a:solidFill>
              </a:rPr>
              <a:t>Кит 3. Инфографика как продукт интеллектуальной деятельности обучающихся.</a:t>
            </a:r>
          </a:p>
        </p:txBody>
      </p:sp>
      <p:pic>
        <p:nvPicPr>
          <p:cNvPr id="1032" name="Picture 8" descr="Картинки по запросу галочк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3622" y="2502344"/>
            <a:ext cx="1888378" cy="125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644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lh4.googleusercontent.com/qGExxiNyNYE1VaFpyKUR9dtGClcEcf8NHq_Szh5ThAiFD7fEYCkq8LLB1nFWQBLnG_IDaMxUVFzBK5G7W92VTBzVgUhDYmdVYjUHN9_KuRx0jKYyH2J0QjVM9Q5WqE01Jw8uR5NK8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90900"/>
            <a:ext cx="12192000" cy="346710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Шаталов Віктор Федорович.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5650" y="599515"/>
            <a:ext cx="1905000" cy="2705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339" y="3563471"/>
            <a:ext cx="2635623" cy="646331"/>
          </a:xfrm>
          <a:prstGeom prst="rect">
            <a:avLst/>
          </a:prstGeom>
          <a:noFill/>
        </p:spPr>
        <p:txBody>
          <a:bodyPr wrap="square" rtlCol="0">
            <a:spAutoFit/>
          </a:bodyPr>
          <a:lstStyle/>
          <a:p>
            <a:pPr algn="ctr"/>
            <a:r>
              <a:rPr lang="ru-RU" dirty="0" smtClean="0"/>
              <a:t>Виктор Федорович Шаталов</a:t>
            </a:r>
            <a:endParaRPr lang="ru-RU" dirty="0"/>
          </a:p>
        </p:txBody>
      </p:sp>
      <p:pic>
        <p:nvPicPr>
          <p:cNvPr id="13316" name="Picture 4" descr="https://sites.google.com/site/infogrwhales/_/rsrc/1475337612227/kit-2-infografika-kak-opornyj-konspekt/%D0%9E%D0%9A_%D1%85%D0%B8%D0%BC%D0%B8%D1%8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0786" y="330479"/>
            <a:ext cx="7253754" cy="5573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265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lh4.googleusercontent.com/qGExxiNyNYE1VaFpyKUR9dtGClcEcf8NHq_Szh5ThAiFD7fEYCkq8LLB1nFWQBLnG_IDaMxUVFzBK5G7W92VTBzVgUhDYmdVYjUHN9_KuRx0jKYyH2J0QjVM9Q5WqE01Jw8uR5NK8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90900"/>
            <a:ext cx="12192000" cy="34671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b61d6f83-a-62cb3a1a-s-sites.googlegroups.com/site/infogrwhales/home/%D0%9A%D0%B8%D1%82_2_1.jpg?attachauth=ANoY7craglMQKGDbjklLGdB_aT8kxr39yK13naTWA9aQuw9bHpZBdmcKKmULIY3E6eG9zCwVDANekwpl_fRpkdWGDhhPgfLLKaNUgifhxAW_-2-z3fttdAnBPa9QXJs4AqCYpclI_Kc7w8l8-TUMS8igX8hGxAi5z4zERFm1p9pNfMF40zCc618DnM5Regxb61AqPWU--BIO0oT5920XtSiwfSJUzVdD4doE2eHQ4wDhXOIX-2WBszE%3D&amp;attredirect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5418" y="592218"/>
            <a:ext cx="1748052" cy="15382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b61d6f83-a-62cb3a1a-s-sites.googlegroups.com/site/infogrwhales/home/%D0%9A%D0%B8%D1%82_2_1.jpg?attachauth=ANoY7craglMQKGDbjklLGdB_aT8kxr39yK13naTWA9aQuw9bHpZBdmcKKmULIY3E6eG9zCwVDANekwpl_fRpkdWGDhhPgfLLKaNUgifhxAW_-2-z3fttdAnBPa9QXJs4AqCYpclI_Kc7w8l8-TUMS8igX8hGxAi5z4zERFm1p9pNfMF40zCc618DnM5Regxb61AqPWU--BIO0oT5920XtSiwfSJUzVdD4doE2eHQ4wDhXOIX-2WBszE%3D&amp;attredirect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6541" y="2312052"/>
            <a:ext cx="1748052" cy="15382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b61d6f83-a-62cb3a1a-s-sites.googlegroups.com/site/infogrwhales/home/%D0%9A%D0%B8%D1%82_2_1.jpg?attachauth=ANoY7craglMQKGDbjklLGdB_aT8kxr39yK13naTWA9aQuw9bHpZBdmcKKmULIY3E6eG9zCwVDANekwpl_fRpkdWGDhhPgfLLKaNUgifhxAW_-2-z3fttdAnBPa9QXJs4AqCYpclI_Kc7w8l8-TUMS8igX8hGxAi5z4zERFm1p9pNfMF40zCc618DnM5Regxb61AqPWU--BIO0oT5920XtSiwfSJUzVdD4doE2eHQ4wDhXOIX-2WBszE%3D&amp;attredirect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281" y="3725109"/>
            <a:ext cx="1748052" cy="15382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63470" y="721188"/>
            <a:ext cx="8014447" cy="1200329"/>
          </a:xfrm>
          <a:prstGeom prst="rect">
            <a:avLst/>
          </a:prstGeom>
          <a:noFill/>
        </p:spPr>
        <p:txBody>
          <a:bodyPr wrap="square" rtlCol="0">
            <a:spAutoFit/>
          </a:bodyPr>
          <a:lstStyle/>
          <a:p>
            <a:r>
              <a:rPr lang="ru-RU" sz="2400" b="1" dirty="0">
                <a:solidFill>
                  <a:srgbClr val="C00000"/>
                </a:solidFill>
              </a:rPr>
              <a:t/>
            </a:r>
            <a:br>
              <a:rPr lang="ru-RU" sz="2400" b="1" dirty="0">
                <a:solidFill>
                  <a:srgbClr val="C00000"/>
                </a:solidFill>
              </a:rPr>
            </a:br>
            <a:r>
              <a:rPr lang="ru-RU" sz="2400" b="1" dirty="0">
                <a:solidFill>
                  <a:srgbClr val="C00000"/>
                </a:solidFill>
              </a:rPr>
              <a:t>Кит 1. Инфографика как способ развития познавательных УУД: поиск педагогических техник.</a:t>
            </a:r>
            <a:endParaRPr lang="ru-RU" sz="2400" dirty="0">
              <a:solidFill>
                <a:srgbClr val="C00000"/>
              </a:solidFill>
            </a:endParaRPr>
          </a:p>
        </p:txBody>
      </p:sp>
      <p:sp>
        <p:nvSpPr>
          <p:cNvPr id="8" name="TextBox 7"/>
          <p:cNvSpPr txBox="1"/>
          <p:nvPr/>
        </p:nvSpPr>
        <p:spPr>
          <a:xfrm>
            <a:off x="389966" y="2716306"/>
            <a:ext cx="8054788" cy="830997"/>
          </a:xfrm>
          <a:prstGeom prst="rect">
            <a:avLst/>
          </a:prstGeom>
          <a:noFill/>
        </p:spPr>
        <p:txBody>
          <a:bodyPr wrap="square" rtlCol="0">
            <a:spAutoFit/>
          </a:bodyPr>
          <a:lstStyle/>
          <a:p>
            <a:r>
              <a:rPr lang="ru-RU" sz="2400" b="1" dirty="0">
                <a:solidFill>
                  <a:srgbClr val="C00000"/>
                </a:solidFill>
              </a:rPr>
              <a:t>Кит 2. Инфографика как опорный конспект: готовимся к уроку!</a:t>
            </a:r>
          </a:p>
        </p:txBody>
      </p:sp>
      <p:sp>
        <p:nvSpPr>
          <p:cNvPr id="9" name="TextBox 8"/>
          <p:cNvSpPr txBox="1"/>
          <p:nvPr/>
        </p:nvSpPr>
        <p:spPr>
          <a:xfrm>
            <a:off x="3966882" y="4397188"/>
            <a:ext cx="7611035" cy="830997"/>
          </a:xfrm>
          <a:prstGeom prst="rect">
            <a:avLst/>
          </a:prstGeom>
          <a:noFill/>
        </p:spPr>
        <p:txBody>
          <a:bodyPr wrap="square" rtlCol="0">
            <a:spAutoFit/>
          </a:bodyPr>
          <a:lstStyle/>
          <a:p>
            <a:r>
              <a:rPr lang="ru-RU" sz="2400" b="1" dirty="0">
                <a:solidFill>
                  <a:srgbClr val="C00000"/>
                </a:solidFill>
              </a:rPr>
              <a:t>Кит 3. Инфографика как продукт интеллектуальной деятельности обучающихся.</a:t>
            </a:r>
          </a:p>
        </p:txBody>
      </p:sp>
      <p:pic>
        <p:nvPicPr>
          <p:cNvPr id="1032" name="Picture 8" descr="Картинки по запросу галочк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6763" y="4700225"/>
            <a:ext cx="1888378" cy="125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554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b61d6f83-a-62cb3a1a-s-sites.googlegroups.com/site/infogrwhales/kit-3-infografika-kak-produkt-intellektualnoj-deatelnosti-obucausihsa/%D0%A1%D1%85%D0%B5%D0%BC%D0%B0.JPG?attachauth=ANoY7cos6KIHH8UjqEVdE692vWMYdOH-XIhcUu2SA5gVGaiH-4Ztv4cd4-TYBEV-5a2FXkf4uUnOAz3la3_ugxR_vFUs2ovhdFbF0eqhwCMFdpqWtrNlIynLQU8QEQbiTvQedDtZ52YAiwy4kcxCXLX2LmimvGpskgmflx7oKSe2HB5lH_BrnigmecSkdYB7l_1E5WBmjI15DOicllxBjzCLz5QheuOohk9BiBFK0uHPvdeZUv5VcU6jIUN1_XXilVrUc25O-g9DVS3ARiHP0XKWwJQywKlf7CuYygV8qFJxAsdRLPxJ-xk43BH9KfM7uOWshClmOmYFxv2CoTv-Ba-muaCYv2hgiw%3D%3D&amp;attredirect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599" y="153613"/>
            <a:ext cx="9633883" cy="56543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s://lh4.googleusercontent.com/qGExxiNyNYE1VaFpyKUR9dtGClcEcf8NHq_Szh5ThAiFD7fEYCkq8LLB1nFWQBLnG_IDaMxUVFzBK5G7W92VTBzVgUhDYmdVYjUHN9_KuRx0jKYyH2J0QjVM9Q5WqE01Jw8uR5NK8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90900"/>
            <a:ext cx="12192000"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690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81000" y="-38100"/>
            <a:ext cx="12954000" cy="6934200"/>
          </a:xfrm>
          <a:prstGeom prst="rect">
            <a:avLst/>
          </a:prstGeom>
        </p:spPr>
      </p:pic>
    </p:spTree>
    <p:extLst>
      <p:ext uri="{BB962C8B-B14F-4D97-AF65-F5344CB8AC3E}">
        <p14:creationId xmlns:p14="http://schemas.microsoft.com/office/powerpoint/2010/main" val="2272063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81000" y="-38100"/>
            <a:ext cx="12954000" cy="6934200"/>
          </a:xfrm>
          <a:prstGeom prst="rect">
            <a:avLst/>
          </a:prstGeom>
        </p:spPr>
      </p:pic>
    </p:spTree>
    <p:extLst>
      <p:ext uri="{BB962C8B-B14F-4D97-AF65-F5344CB8AC3E}">
        <p14:creationId xmlns:p14="http://schemas.microsoft.com/office/powerpoint/2010/main" val="1501029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81000" y="-38100"/>
            <a:ext cx="12954000" cy="6934200"/>
          </a:xfrm>
          <a:prstGeom prst="rect">
            <a:avLst/>
          </a:prstGeom>
        </p:spPr>
      </p:pic>
    </p:spTree>
    <p:extLst>
      <p:ext uri="{BB962C8B-B14F-4D97-AF65-F5344CB8AC3E}">
        <p14:creationId xmlns:p14="http://schemas.microsoft.com/office/powerpoint/2010/main" val="1152334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805424" y="0"/>
            <a:ext cx="10342189" cy="6580201"/>
          </a:xfrm>
          <a:prstGeom prst="rect">
            <a:avLst/>
          </a:prstGeom>
        </p:spPr>
      </p:pic>
    </p:spTree>
    <p:extLst>
      <p:ext uri="{BB962C8B-B14F-4D97-AF65-F5344CB8AC3E}">
        <p14:creationId xmlns:p14="http://schemas.microsoft.com/office/powerpoint/2010/main" val="1739658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98909" y="2656739"/>
            <a:ext cx="7714868" cy="2387600"/>
          </a:xfrm>
        </p:spPr>
        <p:txBody>
          <a:bodyPr>
            <a:normAutofit fontScale="90000"/>
          </a:bodyPr>
          <a:lstStyle/>
          <a:p>
            <a:r>
              <a:rPr lang="ru-RU" sz="4800" b="1" dirty="0" smtClean="0">
                <a:solidFill>
                  <a:srgbClr val="C00000"/>
                </a:solidFill>
              </a:rPr>
              <a:t/>
            </a:r>
            <a:br>
              <a:rPr lang="ru-RU" sz="4800" b="1" dirty="0" smtClean="0">
                <a:solidFill>
                  <a:srgbClr val="C00000"/>
                </a:solidFill>
              </a:rPr>
            </a:br>
            <a:r>
              <a:rPr lang="ru-RU" sz="4800" dirty="0"/>
              <a:t/>
            </a:r>
            <a:br>
              <a:rPr lang="ru-RU" sz="4800" dirty="0"/>
            </a:br>
            <a:r>
              <a:rPr lang="ru-RU" sz="4800" b="1" dirty="0" smtClean="0">
                <a:solidFill>
                  <a:srgbClr val="C00000"/>
                </a:solidFill>
              </a:rPr>
              <a:t>ИНФОГРАФИКА</a:t>
            </a:r>
            <a:br>
              <a:rPr lang="ru-RU" sz="4800" b="1" dirty="0" smtClean="0">
                <a:solidFill>
                  <a:srgbClr val="C00000"/>
                </a:solidFill>
              </a:rPr>
            </a:br>
            <a:r>
              <a:rPr lang="ru-RU" sz="4800" b="1" dirty="0" smtClean="0">
                <a:solidFill>
                  <a:srgbClr val="C00000"/>
                </a:solidFill>
              </a:rPr>
              <a:t>в образовании: дидактический потенциал и методические аспекты ее применения</a:t>
            </a:r>
            <a:r>
              <a:rPr lang="ru-RU" sz="4800" dirty="0"/>
              <a:t>	</a:t>
            </a:r>
            <a:br>
              <a:rPr lang="ru-RU" sz="4800" dirty="0"/>
            </a:br>
            <a:endParaRPr lang="ru-RU" sz="4800" b="1" dirty="0">
              <a:solidFill>
                <a:srgbClr val="C00000"/>
              </a:solidFill>
            </a:endParaRPr>
          </a:p>
        </p:txBody>
      </p:sp>
      <p:sp>
        <p:nvSpPr>
          <p:cNvPr id="3" name="Подзаголовок 2"/>
          <p:cNvSpPr>
            <a:spLocks noGrp="1"/>
          </p:cNvSpPr>
          <p:nvPr>
            <p:ph type="subTitle" idx="1"/>
          </p:nvPr>
        </p:nvSpPr>
        <p:spPr>
          <a:xfrm>
            <a:off x="2695268" y="4335278"/>
            <a:ext cx="9144000" cy="1655762"/>
          </a:xfrm>
        </p:spPr>
        <p:txBody>
          <a:bodyPr/>
          <a:lstStyle/>
          <a:p>
            <a:pPr algn="r">
              <a:lnSpc>
                <a:spcPct val="150000"/>
              </a:lnSpc>
            </a:pPr>
            <a:r>
              <a:rPr lang="en-US" dirty="0" smtClean="0">
                <a:solidFill>
                  <a:srgbClr val="376092"/>
                </a:solidFill>
              </a:rPr>
              <a:t>©</a:t>
            </a:r>
            <a:r>
              <a:rPr lang="ru-RU" dirty="0" smtClean="0">
                <a:solidFill>
                  <a:srgbClr val="376092"/>
                </a:solidFill>
              </a:rPr>
              <a:t> </a:t>
            </a:r>
            <a:r>
              <a:rPr lang="ru-RU" dirty="0" smtClean="0">
                <a:solidFill>
                  <a:srgbClr val="376092"/>
                </a:solidFill>
              </a:rPr>
              <a:t>Зав. кафедрой ИКТ в образовании </a:t>
            </a:r>
            <a:r>
              <a:rPr lang="ru-RU" dirty="0" smtClean="0">
                <a:solidFill>
                  <a:srgbClr val="376092"/>
                </a:solidFill>
              </a:rPr>
              <a:t>СГСПУ,</a:t>
            </a:r>
            <a:br>
              <a:rPr lang="ru-RU" dirty="0" smtClean="0">
                <a:solidFill>
                  <a:srgbClr val="376092"/>
                </a:solidFill>
              </a:rPr>
            </a:br>
            <a:r>
              <a:rPr lang="ru-RU" dirty="0" err="1" smtClean="0">
                <a:solidFill>
                  <a:srgbClr val="376092"/>
                </a:solidFill>
              </a:rPr>
              <a:t>к</a:t>
            </a:r>
            <a:r>
              <a:rPr lang="ru-RU" dirty="0" err="1" smtClean="0">
                <a:solidFill>
                  <a:srgbClr val="376092"/>
                </a:solidFill>
              </a:rPr>
              <a:t>.п.н</a:t>
            </a:r>
            <a:r>
              <a:rPr lang="ru-RU" dirty="0" smtClean="0">
                <a:solidFill>
                  <a:srgbClr val="376092"/>
                </a:solidFill>
              </a:rPr>
              <a:t>., доцент </a:t>
            </a:r>
            <a:r>
              <a:rPr lang="en-US" dirty="0" smtClean="0">
                <a:solidFill>
                  <a:srgbClr val="376092"/>
                </a:solidFill>
              </a:rPr>
              <a:t> </a:t>
            </a:r>
            <a:r>
              <a:rPr lang="ru-RU" dirty="0" err="1" smtClean="0">
                <a:solidFill>
                  <a:srgbClr val="376092"/>
                </a:solidFill>
              </a:rPr>
              <a:t>О.Ф.Брыксина</a:t>
            </a:r>
            <a:r>
              <a:rPr lang="ru-RU" dirty="0" smtClean="0">
                <a:solidFill>
                  <a:srgbClr val="376092"/>
                </a:solidFill>
              </a:rPr>
              <a:t> </a:t>
            </a:r>
          </a:p>
          <a:p>
            <a:pPr algn="r"/>
            <a:endParaRPr lang="ru-RU" dirty="0"/>
          </a:p>
        </p:txBody>
      </p: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l="531"/>
          <a:stretch/>
        </p:blipFill>
        <p:spPr>
          <a:xfrm>
            <a:off x="0" y="5525543"/>
            <a:ext cx="12192000" cy="1431849"/>
          </a:xfrm>
          <a:prstGeom prst="rect">
            <a:avLst/>
          </a:prstGeom>
        </p:spPr>
      </p:pic>
      <p:sp>
        <p:nvSpPr>
          <p:cNvPr id="8" name="Shape 53"/>
          <p:cNvSpPr txBox="1"/>
          <p:nvPr/>
        </p:nvSpPr>
        <p:spPr>
          <a:xfrm>
            <a:off x="1399591" y="122429"/>
            <a:ext cx="9392817" cy="438600"/>
          </a:xfrm>
          <a:prstGeom prst="rect">
            <a:avLst/>
          </a:prstGeom>
          <a:noFill/>
          <a:ln>
            <a:noFill/>
          </a:ln>
        </p:spPr>
        <p:txBody>
          <a:bodyPr lIns="91425" tIns="91425" rIns="91425" bIns="91425" anchor="t" anchorCtr="0">
            <a:noAutofit/>
          </a:bodyPr>
          <a:lstStyle/>
          <a:p>
            <a:pPr lvl="0" algn="ctr" rtl="0">
              <a:spcBef>
                <a:spcPts val="0"/>
              </a:spcBef>
              <a:buClr>
                <a:schemeClr val="dk1"/>
              </a:buClr>
              <a:buFont typeface="Arial"/>
              <a:buNone/>
            </a:pPr>
            <a:r>
              <a:rPr lang="ru" sz="2000" dirty="0">
                <a:solidFill>
                  <a:srgbClr val="0B5394"/>
                </a:solidFill>
              </a:rPr>
              <a:t>МИНОБРНАУКИ РОССИИ</a:t>
            </a:r>
          </a:p>
          <a:p>
            <a:pPr lvl="0" algn="ctr" rtl="0">
              <a:spcBef>
                <a:spcPts val="0"/>
              </a:spcBef>
              <a:buClr>
                <a:schemeClr val="dk1"/>
              </a:buClr>
              <a:buFont typeface="Arial"/>
              <a:buNone/>
            </a:pPr>
            <a:r>
              <a:rPr lang="ru" sz="2000" dirty="0">
                <a:solidFill>
                  <a:srgbClr val="0B5394"/>
                </a:solidFill>
              </a:rPr>
              <a:t>федеральное государственное бюджетное образовательное учреждение высшего образования</a:t>
            </a:r>
          </a:p>
          <a:p>
            <a:pPr lvl="0" algn="ctr" rtl="0">
              <a:spcBef>
                <a:spcPts val="0"/>
              </a:spcBef>
              <a:buClr>
                <a:schemeClr val="dk1"/>
              </a:buClr>
              <a:buFont typeface="Arial"/>
              <a:buNone/>
            </a:pPr>
            <a:r>
              <a:rPr lang="ru" sz="2000" dirty="0">
                <a:solidFill>
                  <a:srgbClr val="0B5394"/>
                </a:solidFill>
              </a:rPr>
              <a:t>«Самарский государственный социально-педагогический университет»</a:t>
            </a:r>
          </a:p>
          <a:p>
            <a:pPr lvl="0" algn="ctr" rtl="0">
              <a:lnSpc>
                <a:spcPct val="115000"/>
              </a:lnSpc>
              <a:spcBef>
                <a:spcPts val="0"/>
              </a:spcBef>
              <a:buClr>
                <a:schemeClr val="dk1"/>
              </a:buClr>
              <a:buFont typeface="Arial"/>
              <a:buNone/>
            </a:pPr>
            <a:r>
              <a:rPr lang="ru" sz="2000" dirty="0">
                <a:solidFill>
                  <a:srgbClr val="CC0000"/>
                </a:solidFill>
              </a:rPr>
              <a:t>Кафедра информационно-коммуникационных технологий в образовании</a:t>
            </a:r>
          </a:p>
          <a:p>
            <a:pPr algn="ctr">
              <a:spcBef>
                <a:spcPts val="0"/>
              </a:spcBef>
              <a:buNone/>
            </a:pPr>
            <a:endParaRPr dirty="0"/>
          </a:p>
        </p:txBody>
      </p:sp>
      <p:grpSp>
        <p:nvGrpSpPr>
          <p:cNvPr id="9" name="Группа 8"/>
          <p:cNvGrpSpPr/>
          <p:nvPr/>
        </p:nvGrpSpPr>
        <p:grpSpPr>
          <a:xfrm>
            <a:off x="908212" y="1988031"/>
            <a:ext cx="2868648" cy="3537512"/>
            <a:chOff x="418455" y="464220"/>
            <a:chExt cx="2936951" cy="3616682"/>
          </a:xfrm>
        </p:grpSpPr>
        <p:pic>
          <p:nvPicPr>
            <p:cNvPr id="10" name="Рисунок 9"/>
            <p:cNvPicPr>
              <a:picLocks noChangeAspect="1"/>
            </p:cNvPicPr>
            <p:nvPr/>
          </p:nvPicPr>
          <p:blipFill rotWithShape="1">
            <a:blip r:embed="rId3" cstate="print">
              <a:clrChange>
                <a:clrFrom>
                  <a:srgbClr val="EDEEF1"/>
                </a:clrFrom>
                <a:clrTo>
                  <a:srgbClr val="EDEEF1">
                    <a:alpha val="0"/>
                  </a:srgbClr>
                </a:clrTo>
              </a:clrChange>
              <a:extLst>
                <a:ext uri="{28A0092B-C50C-407E-A947-70E740481C1C}">
                  <a14:useLocalDpi xmlns:a14="http://schemas.microsoft.com/office/drawing/2010/main" val="0"/>
                </a:ext>
              </a:extLst>
            </a:blip>
            <a:srcRect l="21175" t="16078" r="9412" b="16863"/>
            <a:stretch/>
          </p:blipFill>
          <p:spPr>
            <a:xfrm>
              <a:off x="418455" y="464220"/>
              <a:ext cx="2936951" cy="3616682"/>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7353" y="904002"/>
              <a:ext cx="757391" cy="853786"/>
            </a:xfrm>
            <a:prstGeom prst="rect">
              <a:avLst/>
            </a:prstGeom>
          </p:spPr>
        </p:pic>
      </p:grpSp>
    </p:spTree>
    <p:extLst>
      <p:ext uri="{BB962C8B-B14F-4D97-AF65-F5344CB8AC3E}">
        <p14:creationId xmlns:p14="http://schemas.microsoft.com/office/powerpoint/2010/main" val="1799194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7542" y="484094"/>
            <a:ext cx="10515600" cy="923330"/>
          </a:xfrm>
          <a:prstGeom prst="rect">
            <a:avLst/>
          </a:prstGeom>
          <a:noFill/>
        </p:spPr>
        <p:txBody>
          <a:bodyPr wrap="square" rtlCol="0">
            <a:spAutoFit/>
          </a:bodyPr>
          <a:lstStyle/>
          <a:p>
            <a:pPr algn="ctr"/>
            <a:r>
              <a:rPr lang="ru-RU" sz="5400" dirty="0" smtClean="0">
                <a:solidFill>
                  <a:srgbClr val="C00000"/>
                </a:solidFill>
              </a:rPr>
              <a:t>ДОБРО ПОЖАЛОВАТЬ!</a:t>
            </a:r>
            <a:endParaRPr lang="ru-RU" sz="5400" dirty="0">
              <a:solidFill>
                <a:srgbClr val="C00000"/>
              </a:solidFill>
            </a:endParaRPr>
          </a:p>
        </p:txBody>
      </p:sp>
      <p:sp>
        <p:nvSpPr>
          <p:cNvPr id="6" name="TextBox 5"/>
          <p:cNvSpPr txBox="1"/>
          <p:nvPr/>
        </p:nvSpPr>
        <p:spPr>
          <a:xfrm>
            <a:off x="374276" y="1775363"/>
            <a:ext cx="11443448" cy="2677656"/>
          </a:xfrm>
          <a:prstGeom prst="rect">
            <a:avLst/>
          </a:prstGeom>
          <a:noFill/>
        </p:spPr>
        <p:txBody>
          <a:bodyPr wrap="square" rtlCol="0">
            <a:spAutoFit/>
          </a:bodyPr>
          <a:lstStyle/>
          <a:p>
            <a:pPr algn="ctr"/>
            <a:r>
              <a:rPr lang="en-US" sz="4800" dirty="0">
                <a:hlinkClick r:id="rId2"/>
              </a:rPr>
              <a:t>https://sites.google.com/site/infogrwhales</a:t>
            </a:r>
            <a:r>
              <a:rPr lang="en-US" sz="4800" dirty="0" smtClean="0">
                <a:hlinkClick r:id="rId2"/>
              </a:rPr>
              <a:t>/</a:t>
            </a:r>
            <a:r>
              <a:rPr lang="ru-RU" sz="4800" dirty="0" smtClean="0"/>
              <a:t> </a:t>
            </a:r>
          </a:p>
          <a:p>
            <a:pPr algn="ctr"/>
            <a:endParaRPr lang="ru-RU" sz="6000" dirty="0"/>
          </a:p>
          <a:p>
            <a:pPr algn="ctr"/>
            <a:r>
              <a:rPr lang="en-US" sz="6000" dirty="0">
                <a:hlinkClick r:id="rId3"/>
              </a:rPr>
              <a:t>https://</a:t>
            </a:r>
            <a:r>
              <a:rPr lang="en-US" sz="6000" dirty="0" smtClean="0">
                <a:hlinkClick r:id="rId3"/>
              </a:rPr>
              <a:t>goo.gl/xrZfXV</a:t>
            </a:r>
            <a:r>
              <a:rPr lang="en-US" sz="6000" dirty="0" smtClean="0"/>
              <a:t> </a:t>
            </a:r>
            <a:endParaRPr lang="ru-RU" sz="6000" dirty="0"/>
          </a:p>
        </p:txBody>
      </p:sp>
      <p:pic>
        <p:nvPicPr>
          <p:cNvPr id="7" name="Picture 4" descr="https://lh4.googleusercontent.com/qGExxiNyNYE1VaFpyKUR9dtGClcEcf8NHq_Szh5ThAiFD7fEYCkq8LLB1nFWQBLnG_IDaMxUVFzBK5G7W92VTBzVgUhDYmdVYjUHN9_KuRx0jKYyH2J0QjVM9Q5WqE01Jw8uR5NK8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90900"/>
            <a:ext cx="12192000"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150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descr="https://lh4.googleusercontent.com/qGExxiNyNYE1VaFpyKUR9dtGClcEcf8NHq_Szh5ThAiFD7fEYCkq8LLB1nFWQBLnG_IDaMxUVFzBK5G7W92VTBzVgUhDYmdVYjUHN9_KuRx0jKYyH2J0QjVM9Q5WqE01Jw8uR5NK8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90900"/>
            <a:ext cx="12192000" cy="3467100"/>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hlinkClick r:id="rId3" action="ppaction://hlinkfile"/>
          </p:cNvPr>
          <p:cNvPicPr>
            <a:picLocks noChangeAspect="1"/>
          </p:cNvPicPr>
          <p:nvPr/>
        </p:nvPicPr>
        <p:blipFill>
          <a:blip r:embed="rId4"/>
          <a:stretch>
            <a:fillRect/>
          </a:stretch>
        </p:blipFill>
        <p:spPr>
          <a:xfrm>
            <a:off x="175602" y="1997604"/>
            <a:ext cx="1866372" cy="2882093"/>
          </a:xfrm>
          <a:prstGeom prst="rect">
            <a:avLst/>
          </a:prstGeom>
          <a:ln>
            <a:noFill/>
          </a:ln>
          <a:effectLst>
            <a:outerShdw blurRad="292100" dist="139700" dir="2700000" algn="tl" rotWithShape="0">
              <a:srgbClr val="333333">
                <a:alpha val="65000"/>
              </a:srgbClr>
            </a:outerShdw>
          </a:effectLst>
        </p:spPr>
      </p:pic>
      <p:sp>
        <p:nvSpPr>
          <p:cNvPr id="7" name="Скругленный прямоугольник 6"/>
          <p:cNvSpPr/>
          <p:nvPr/>
        </p:nvSpPr>
        <p:spPr>
          <a:xfrm>
            <a:off x="2677682" y="863713"/>
            <a:ext cx="2387804" cy="113389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sz="2400"/>
          </a:p>
        </p:txBody>
      </p:sp>
      <p:sp>
        <p:nvSpPr>
          <p:cNvPr id="8" name="Скругленный прямоугольник 7"/>
          <p:cNvSpPr/>
          <p:nvPr/>
        </p:nvSpPr>
        <p:spPr>
          <a:xfrm>
            <a:off x="2677682" y="2519903"/>
            <a:ext cx="2408332" cy="113389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sz="2400"/>
          </a:p>
        </p:txBody>
      </p:sp>
      <p:sp>
        <p:nvSpPr>
          <p:cNvPr id="9" name="Скругленный прямоугольник 8"/>
          <p:cNvSpPr/>
          <p:nvPr/>
        </p:nvSpPr>
        <p:spPr>
          <a:xfrm>
            <a:off x="2677682" y="4261477"/>
            <a:ext cx="2402319" cy="113389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sz="2400"/>
          </a:p>
        </p:txBody>
      </p:sp>
      <p:sp>
        <p:nvSpPr>
          <p:cNvPr id="10" name="Скругленный прямоугольник 9"/>
          <p:cNvSpPr/>
          <p:nvPr/>
        </p:nvSpPr>
        <p:spPr>
          <a:xfrm>
            <a:off x="5951649" y="1770472"/>
            <a:ext cx="2569028" cy="252175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sz="2400"/>
          </a:p>
        </p:txBody>
      </p:sp>
      <p:pic>
        <p:nvPicPr>
          <p:cNvPr id="1026" name="Picture 2" descr="Картинки по запросу сервисы web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7054" y="1901663"/>
            <a:ext cx="2939431" cy="2088543"/>
          </a:xfrm>
          <a:prstGeom prst="rect">
            <a:avLst/>
          </a:prstGeom>
          <a:noFill/>
          <a:extLst>
            <a:ext uri="{909E8E84-426E-40DD-AFC4-6F175D3DCCD1}">
              <a14:hiddenFill xmlns:a14="http://schemas.microsoft.com/office/drawing/2010/main">
                <a:solidFill>
                  <a:srgbClr val="FFFFFF"/>
                </a:solidFill>
              </a14:hiddenFill>
            </a:ext>
          </a:extLst>
        </p:spPr>
      </p:pic>
      <p:sp>
        <p:nvSpPr>
          <p:cNvPr id="14" name="Левая фигурная скобка 13"/>
          <p:cNvSpPr/>
          <p:nvPr/>
        </p:nvSpPr>
        <p:spPr>
          <a:xfrm>
            <a:off x="2174030" y="712263"/>
            <a:ext cx="503652" cy="4741164"/>
          </a:xfrm>
          <a:prstGeom prst="leftBrace">
            <a:avLst>
              <a:gd name="adj1" fmla="val 8333"/>
              <a:gd name="adj2" fmla="val 50551"/>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ru-RU" sz="2400"/>
          </a:p>
        </p:txBody>
      </p:sp>
      <p:sp>
        <p:nvSpPr>
          <p:cNvPr id="11" name="TextBox 10"/>
          <p:cNvSpPr txBox="1"/>
          <p:nvPr/>
        </p:nvSpPr>
        <p:spPr>
          <a:xfrm>
            <a:off x="2583545" y="899890"/>
            <a:ext cx="2569023" cy="1015663"/>
          </a:xfrm>
          <a:prstGeom prst="rect">
            <a:avLst/>
          </a:prstGeom>
          <a:noFill/>
        </p:spPr>
        <p:txBody>
          <a:bodyPr wrap="square" rtlCol="0">
            <a:spAutoFit/>
          </a:bodyPr>
          <a:lstStyle/>
          <a:p>
            <a:pPr algn="ctr"/>
            <a:r>
              <a:rPr lang="ru-RU" sz="2000" dirty="0">
                <a:solidFill>
                  <a:schemeClr val="accent1">
                    <a:lumMod val="50000"/>
                  </a:schemeClr>
                </a:solidFill>
                <a:latin typeface="Calibri" panose="020F0502020204030204" pitchFamily="34" charset="0"/>
              </a:rPr>
              <a:t>РЕАЛИЗАЦИЯ ДЕЯТЕЛЬНОСТНОГО ПОДХОДА</a:t>
            </a:r>
            <a:endParaRPr lang="ru-RU" sz="2000" dirty="0">
              <a:solidFill>
                <a:schemeClr val="accent1">
                  <a:lumMod val="50000"/>
                </a:schemeClr>
              </a:solidFill>
              <a:latin typeface="Calibri" panose="020F0502020204030204" pitchFamily="34" charset="0"/>
            </a:endParaRPr>
          </a:p>
        </p:txBody>
      </p:sp>
      <p:sp>
        <p:nvSpPr>
          <p:cNvPr id="17" name="TextBox 16"/>
          <p:cNvSpPr txBox="1"/>
          <p:nvPr/>
        </p:nvSpPr>
        <p:spPr>
          <a:xfrm>
            <a:off x="2554515" y="2579548"/>
            <a:ext cx="2583544" cy="1015663"/>
          </a:xfrm>
          <a:prstGeom prst="rect">
            <a:avLst/>
          </a:prstGeom>
          <a:noFill/>
        </p:spPr>
        <p:txBody>
          <a:bodyPr wrap="square" rtlCol="0">
            <a:spAutoFit/>
          </a:bodyPr>
          <a:lstStyle/>
          <a:p>
            <a:pPr algn="ctr"/>
            <a:r>
              <a:rPr lang="ru-RU" sz="2000" dirty="0">
                <a:solidFill>
                  <a:schemeClr val="accent1">
                    <a:lumMod val="50000"/>
                  </a:schemeClr>
                </a:solidFill>
                <a:latin typeface="Calibri" panose="020F0502020204030204" pitchFamily="34" charset="0"/>
              </a:rPr>
              <a:t>ЛИЧНОСТНЫЕ И МЕТАПРЕДМЕТНЫЕ РЕЗУЛЬТАТЫ</a:t>
            </a:r>
          </a:p>
        </p:txBody>
      </p:sp>
      <p:sp>
        <p:nvSpPr>
          <p:cNvPr id="18" name="TextBox 17"/>
          <p:cNvSpPr txBox="1"/>
          <p:nvPr/>
        </p:nvSpPr>
        <p:spPr>
          <a:xfrm>
            <a:off x="2561565" y="4292230"/>
            <a:ext cx="2591004" cy="1015663"/>
          </a:xfrm>
          <a:prstGeom prst="rect">
            <a:avLst/>
          </a:prstGeom>
          <a:noFill/>
        </p:spPr>
        <p:txBody>
          <a:bodyPr wrap="square" rtlCol="0">
            <a:spAutoFit/>
          </a:bodyPr>
          <a:lstStyle/>
          <a:p>
            <a:pPr algn="ctr"/>
            <a:r>
              <a:rPr lang="ru-RU" sz="2000" dirty="0">
                <a:solidFill>
                  <a:srgbClr val="C00000"/>
                </a:solidFill>
                <a:latin typeface="Calibri" panose="020F0502020204030204" pitchFamily="34" charset="0"/>
              </a:rPr>
              <a:t>ИКТ-КОМПЕТЕНТНОСТЬ</a:t>
            </a:r>
            <a:r>
              <a:rPr lang="ru-RU" sz="2000" dirty="0">
                <a:solidFill>
                  <a:schemeClr val="accent1">
                    <a:lumMod val="50000"/>
                  </a:schemeClr>
                </a:solidFill>
                <a:latin typeface="Calibri" panose="020F0502020204030204" pitchFamily="34" charset="0"/>
              </a:rPr>
              <a:t> </a:t>
            </a:r>
            <a:r>
              <a:rPr lang="ru-RU" sz="2000" dirty="0">
                <a:solidFill>
                  <a:srgbClr val="C00000"/>
                </a:solidFill>
                <a:latin typeface="Calibri" panose="020F0502020204030204" pitchFamily="34" charset="0"/>
              </a:rPr>
              <a:t>ОБУЧАЮЩИХСЯ</a:t>
            </a:r>
          </a:p>
        </p:txBody>
      </p:sp>
      <p:cxnSp>
        <p:nvCxnSpPr>
          <p:cNvPr id="16" name="Прямая со стрелкой 15"/>
          <p:cNvCxnSpPr/>
          <p:nvPr/>
        </p:nvCxnSpPr>
        <p:spPr>
          <a:xfrm>
            <a:off x="5220556" y="1430659"/>
            <a:ext cx="432531" cy="734856"/>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18" idx="3"/>
          </p:cNvCxnSpPr>
          <p:nvPr/>
        </p:nvCxnSpPr>
        <p:spPr>
          <a:xfrm flipV="1">
            <a:off x="5152569" y="4020467"/>
            <a:ext cx="384401" cy="779595"/>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5254171" y="2993047"/>
            <a:ext cx="408467" cy="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003694" y="1846472"/>
            <a:ext cx="2569023" cy="2246769"/>
          </a:xfrm>
          <a:prstGeom prst="rect">
            <a:avLst/>
          </a:prstGeom>
          <a:noFill/>
        </p:spPr>
        <p:txBody>
          <a:bodyPr wrap="square" rtlCol="0">
            <a:spAutoFit/>
          </a:bodyPr>
          <a:lstStyle/>
          <a:p>
            <a:pPr algn="ctr"/>
            <a:r>
              <a:rPr lang="ru-RU" sz="2000" dirty="0">
                <a:solidFill>
                  <a:srgbClr val="C00000"/>
                </a:solidFill>
                <a:latin typeface="Calibri" panose="020F0502020204030204" pitchFamily="34" charset="0"/>
              </a:rPr>
              <a:t>ПОИСК ИННОВАЦИОННЫХ ПОДХОДОВ ОРГАНИЗАЦИИ ПРОДУКТИВНОЙ ДЕЯТЕЛЬНОСТИ ОБУЧАЮЩИХСЯ</a:t>
            </a:r>
            <a:endParaRPr lang="ru-RU" sz="2000" dirty="0">
              <a:solidFill>
                <a:srgbClr val="C00000"/>
              </a:solidFill>
              <a:latin typeface="Calibri" panose="020F0502020204030204" pitchFamily="34" charset="0"/>
            </a:endParaRPr>
          </a:p>
        </p:txBody>
      </p:sp>
      <p:sp>
        <p:nvSpPr>
          <p:cNvPr id="27" name="Shape 486"/>
          <p:cNvSpPr txBox="1"/>
          <p:nvPr/>
        </p:nvSpPr>
        <p:spPr>
          <a:xfrm>
            <a:off x="4441377" y="-329763"/>
            <a:ext cx="7707087" cy="1128800"/>
          </a:xfrm>
          <a:prstGeom prst="rect">
            <a:avLst/>
          </a:prstGeom>
          <a:noFill/>
          <a:ln>
            <a:noFill/>
          </a:ln>
        </p:spPr>
        <p:txBody>
          <a:bodyPr lIns="121900" tIns="60933" rIns="121900" bIns="60933" anchor="t" anchorCtr="0">
            <a:noAutofit/>
          </a:bodyPr>
          <a:lstStyle/>
          <a:p>
            <a:endParaRPr sz="2667" i="1" dirty="0">
              <a:solidFill>
                <a:srgbClr val="CC0000"/>
              </a:solidFill>
              <a:latin typeface="Calibri"/>
              <a:ea typeface="Calibri"/>
              <a:cs typeface="Calibri"/>
              <a:sym typeface="Calibri"/>
            </a:endParaRPr>
          </a:p>
          <a:p>
            <a:pPr algn="r">
              <a:buSzPct val="25000"/>
            </a:pPr>
            <a:r>
              <a:rPr lang="en" sz="2667" i="1" dirty="0">
                <a:solidFill>
                  <a:srgbClr val="C00000"/>
                </a:solidFill>
                <a:latin typeface="Calibri"/>
                <a:ea typeface="Calibri"/>
                <a:cs typeface="Calibri"/>
                <a:sym typeface="Calibri"/>
              </a:rPr>
              <a:t>В поисках ответов наталкиваешься на </a:t>
            </a:r>
            <a:r>
              <a:rPr lang="en" sz="2667" i="1" dirty="0">
                <a:solidFill>
                  <a:srgbClr val="C00000"/>
                </a:solidFill>
                <a:latin typeface="Calibri"/>
                <a:ea typeface="Calibri"/>
                <a:cs typeface="Calibri"/>
                <a:sym typeface="Calibri"/>
              </a:rPr>
              <a:t>вопросы</a:t>
            </a:r>
            <a:r>
              <a:rPr lang="ru-RU" sz="2667" i="1" dirty="0">
                <a:solidFill>
                  <a:srgbClr val="C00000"/>
                </a:solidFill>
                <a:latin typeface="Calibri"/>
                <a:ea typeface="Calibri"/>
                <a:cs typeface="Calibri"/>
                <a:sym typeface="Calibri"/>
              </a:rPr>
              <a:t>..</a:t>
            </a:r>
            <a:r>
              <a:rPr lang="en" sz="2667" i="1" dirty="0">
                <a:solidFill>
                  <a:srgbClr val="C00000"/>
                </a:solidFill>
                <a:latin typeface="Calibri"/>
                <a:ea typeface="Calibri"/>
                <a:cs typeface="Calibri"/>
                <a:sym typeface="Calibri"/>
              </a:rPr>
              <a:t>.    </a:t>
            </a:r>
            <a:endParaRPr lang="en" sz="2667" i="1" dirty="0">
              <a:solidFill>
                <a:srgbClr val="C00000"/>
              </a:solidFill>
              <a:latin typeface="Calibri"/>
              <a:ea typeface="Calibri"/>
              <a:cs typeface="Calibri"/>
              <a:sym typeface="Calibri"/>
            </a:endParaRPr>
          </a:p>
          <a:p>
            <a:pPr algn="r">
              <a:buSzPct val="25000"/>
            </a:pPr>
            <a:r>
              <a:rPr lang="en" sz="2667" i="1" dirty="0">
                <a:solidFill>
                  <a:srgbClr val="C00000"/>
                </a:solidFill>
                <a:latin typeface="Calibri"/>
                <a:ea typeface="Calibri"/>
                <a:cs typeface="Calibri"/>
                <a:sym typeface="Calibri"/>
              </a:rPr>
              <a:t>Йозеф Чапек</a:t>
            </a:r>
          </a:p>
        </p:txBody>
      </p:sp>
      <p:cxnSp>
        <p:nvCxnSpPr>
          <p:cNvPr id="28" name="Прямая со стрелкой 27"/>
          <p:cNvCxnSpPr/>
          <p:nvPr/>
        </p:nvCxnSpPr>
        <p:spPr>
          <a:xfrm>
            <a:off x="8650509" y="3022072"/>
            <a:ext cx="408467" cy="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186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s://lh4.googleusercontent.com/qGExxiNyNYE1VaFpyKUR9dtGClcEcf8NHq_Szh5ThAiFD7fEYCkq8LLB1nFWQBLnG_IDaMxUVFzBK5G7W92VTBzVgUhDYmdVYjUHN9_KuRx0jKYyH2J0QjVM9Q5WqE01Jw8uR5NK8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90900"/>
            <a:ext cx="12192000" cy="3467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5459" y="1078815"/>
            <a:ext cx="10313894" cy="5078313"/>
          </a:xfrm>
          <a:prstGeom prst="rect">
            <a:avLst/>
          </a:prstGeom>
          <a:noFill/>
        </p:spPr>
        <p:txBody>
          <a:bodyPr wrap="square" rtlCol="0">
            <a:spAutoFit/>
          </a:bodyPr>
          <a:lstStyle/>
          <a:p>
            <a:r>
              <a:rPr lang="ru-RU" sz="2400" b="1" dirty="0"/>
              <a:t>У</a:t>
            </a:r>
            <a:r>
              <a:rPr lang="ru-RU" sz="2400" b="1" dirty="0" smtClean="0"/>
              <a:t>мение </a:t>
            </a:r>
            <a:r>
              <a:rPr lang="ru-RU" sz="2400" b="1" dirty="0"/>
              <a:t>создавать, применять и преобразовывать знаки и символы, модели и схемы для решения учебных и познавательных задач </a:t>
            </a:r>
            <a:r>
              <a:rPr lang="ru-RU" sz="2400" dirty="0"/>
              <a:t>предполагает, что обучающийся сможет:</a:t>
            </a:r>
            <a:r>
              <a:rPr lang="ru-RU" sz="2800" dirty="0"/>
              <a:t> </a:t>
            </a:r>
            <a:endParaRPr lang="ru-RU" sz="2800" dirty="0" smtClean="0"/>
          </a:p>
          <a:p>
            <a:pPr marL="285750" indent="-285750">
              <a:buFont typeface="Arial" panose="020B0604020202020204" pitchFamily="34" charset="0"/>
              <a:buChar char="•"/>
            </a:pPr>
            <a:r>
              <a:rPr lang="ru-RU" sz="2000" dirty="0" smtClean="0"/>
              <a:t>обозначать </a:t>
            </a:r>
            <a:r>
              <a:rPr lang="ru-RU" sz="2000" dirty="0"/>
              <a:t>символом и знаком предмет и/или явление; </a:t>
            </a:r>
          </a:p>
          <a:p>
            <a:pPr marL="285750" indent="-285750">
              <a:buFont typeface="Arial" panose="020B0604020202020204" pitchFamily="34" charset="0"/>
              <a:buChar char="•"/>
            </a:pPr>
            <a:r>
              <a:rPr lang="ru-RU" sz="2000" dirty="0"/>
              <a:t>определять логические связи между предметами и/или явлениями, обозначать данные логические связи с помощью знаков в схеме; </a:t>
            </a:r>
          </a:p>
          <a:p>
            <a:pPr marL="285750" indent="-285750">
              <a:buFont typeface="Arial" panose="020B0604020202020204" pitchFamily="34" charset="0"/>
              <a:buChar char="•"/>
            </a:pPr>
            <a:r>
              <a:rPr lang="ru-RU" sz="2000" dirty="0"/>
              <a:t>создавать абстрактный или реальный образ предмета и/или явления; </a:t>
            </a:r>
          </a:p>
          <a:p>
            <a:pPr marL="285750" indent="-285750">
              <a:buFont typeface="Arial" panose="020B0604020202020204" pitchFamily="34" charset="0"/>
              <a:buChar char="•"/>
            </a:pPr>
            <a:r>
              <a:rPr lang="ru-RU" sz="2000" dirty="0"/>
              <a:t>создавать вербальные, вещественные и информационные модели с выделением существенных характеристик объекта для определения способа решения задачи в соответствии с ситуацией; </a:t>
            </a:r>
          </a:p>
          <a:p>
            <a:pPr marL="285750" indent="-285750">
              <a:buFont typeface="Arial" panose="020B0604020202020204" pitchFamily="34" charset="0"/>
              <a:buChar char="•"/>
            </a:pPr>
            <a:r>
              <a:rPr lang="ru-RU" sz="2000" b="1" dirty="0"/>
              <a:t>переводить сложную по составу (многоаспектную) информацию из графического или формализованного (символьного) представления в текстовое, и наоборот; </a:t>
            </a:r>
            <a:endParaRPr lang="ru-RU" sz="2000" dirty="0"/>
          </a:p>
          <a:p>
            <a:pPr marL="285750" indent="-285750">
              <a:buFont typeface="Arial" panose="020B0604020202020204" pitchFamily="34" charset="0"/>
              <a:buChar char="•"/>
            </a:pPr>
            <a:r>
              <a:rPr lang="ru-RU" sz="2000" dirty="0"/>
              <a:t>строить схему, алгоритм действия, исправлять или восстанавливать неизвестный ранее алгоритм на основе имеющегося знания об объекте, к которому применяется алгоритм.</a:t>
            </a:r>
          </a:p>
          <a:p>
            <a:endParaRPr lang="ru-RU" sz="2000" dirty="0"/>
          </a:p>
        </p:txBody>
      </p:sp>
      <p:pic>
        <p:nvPicPr>
          <p:cNvPr id="6" name="Рисунок 8"/>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339438" y="125551"/>
            <a:ext cx="2326237" cy="1048777"/>
          </a:xfrm>
          <a:prstGeom prst="rect">
            <a:avLst/>
          </a:prstGeom>
          <a:noFill/>
          <a:ln w="9525">
            <a:noFill/>
            <a:miter lim="800000"/>
            <a:headEnd/>
            <a:tailEnd/>
          </a:ln>
        </p:spPr>
      </p:pic>
      <p:sp>
        <p:nvSpPr>
          <p:cNvPr id="7" name="Shape 486"/>
          <p:cNvSpPr txBox="1"/>
          <p:nvPr/>
        </p:nvSpPr>
        <p:spPr>
          <a:xfrm>
            <a:off x="4441377" y="-329763"/>
            <a:ext cx="7707087" cy="1128800"/>
          </a:xfrm>
          <a:prstGeom prst="rect">
            <a:avLst/>
          </a:prstGeom>
          <a:noFill/>
          <a:ln>
            <a:noFill/>
          </a:ln>
        </p:spPr>
        <p:txBody>
          <a:bodyPr lIns="121900" tIns="60933" rIns="121900" bIns="60933" anchor="t" anchorCtr="0">
            <a:noAutofit/>
          </a:bodyPr>
          <a:lstStyle/>
          <a:p>
            <a:endParaRPr sz="2667" i="1" dirty="0">
              <a:solidFill>
                <a:srgbClr val="CC0000"/>
              </a:solidFill>
              <a:latin typeface="Calibri"/>
              <a:ea typeface="Calibri"/>
              <a:cs typeface="Calibri"/>
              <a:sym typeface="Calibri"/>
            </a:endParaRPr>
          </a:p>
          <a:p>
            <a:pPr algn="r">
              <a:buSzPct val="25000"/>
            </a:pPr>
            <a:r>
              <a:rPr lang="ru-RU" sz="2667" i="1" dirty="0" smtClean="0">
                <a:solidFill>
                  <a:srgbClr val="C00000"/>
                </a:solidFill>
                <a:latin typeface="Calibri"/>
                <a:ea typeface="Calibri"/>
                <a:cs typeface="Calibri"/>
                <a:sym typeface="Calibri"/>
              </a:rPr>
              <a:t>Еще раз о познавательных УУД…</a:t>
            </a:r>
            <a:endParaRPr lang="en" sz="2667" i="1" dirty="0">
              <a:solidFill>
                <a:srgbClr val="C00000"/>
              </a:solidFill>
              <a:latin typeface="Calibri"/>
              <a:ea typeface="Calibri"/>
              <a:cs typeface="Calibri"/>
              <a:sym typeface="Calibri"/>
            </a:endParaRPr>
          </a:p>
        </p:txBody>
      </p:sp>
    </p:spTree>
    <p:extLst>
      <p:ext uri="{BB962C8B-B14F-4D97-AF65-F5344CB8AC3E}">
        <p14:creationId xmlns:p14="http://schemas.microsoft.com/office/powerpoint/2010/main" val="2800325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lh4.googleusercontent.com/qGExxiNyNYE1VaFpyKUR9dtGClcEcf8NHq_Szh5ThAiFD7fEYCkq8LLB1nFWQBLnG_IDaMxUVFzBK5G7W92VTBzVgUhDYmdVYjUHN9_KuRx0jKYyH2J0QjVM9Q5WqE01Jw8uR5NK8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90900"/>
            <a:ext cx="12192000" cy="34671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b61d6f83-a-62cb3a1a-s-sites.googlegroups.com/site/infogrwhales/home/%D0%9A%D0%B8%D1%82_2_1.jpg?attachauth=ANoY7craglMQKGDbjklLGdB_aT8kxr39yK13naTWA9aQuw9bHpZBdmcKKmULIY3E6eG9zCwVDANekwpl_fRpkdWGDhhPgfLLKaNUgifhxAW_-2-z3fttdAnBPa9QXJs4AqCYpclI_Kc7w8l8-TUMS8igX8hGxAi5z4zERFm1p9pNfMF40zCc618DnM5Regxb61AqPWU--BIO0oT5920XtSiwfSJUzVdD4doE2eHQ4wDhXOIX-2WBszE%3D&amp;attredirect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5418" y="592218"/>
            <a:ext cx="1748052" cy="15382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b61d6f83-a-62cb3a1a-s-sites.googlegroups.com/site/infogrwhales/home/%D0%9A%D0%B8%D1%82_2_1.jpg?attachauth=ANoY7craglMQKGDbjklLGdB_aT8kxr39yK13naTWA9aQuw9bHpZBdmcKKmULIY3E6eG9zCwVDANekwpl_fRpkdWGDhhPgfLLKaNUgifhxAW_-2-z3fttdAnBPa9QXJs4AqCYpclI_Kc7w8l8-TUMS8igX8hGxAi5z4zERFm1p9pNfMF40zCc618DnM5Regxb61AqPWU--BIO0oT5920XtSiwfSJUzVdD4doE2eHQ4wDhXOIX-2WBszE%3D&amp;attredirect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6541" y="2312052"/>
            <a:ext cx="1748052" cy="15382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b61d6f83-a-62cb3a1a-s-sites.googlegroups.com/site/infogrwhales/home/%D0%9A%D0%B8%D1%82_2_1.jpg?attachauth=ANoY7craglMQKGDbjklLGdB_aT8kxr39yK13naTWA9aQuw9bHpZBdmcKKmULIY3E6eG9zCwVDANekwpl_fRpkdWGDhhPgfLLKaNUgifhxAW_-2-z3fttdAnBPa9QXJs4AqCYpclI_Kc7w8l8-TUMS8igX8hGxAi5z4zERFm1p9pNfMF40zCc618DnM5Regxb61AqPWU--BIO0oT5920XtSiwfSJUzVdD4doE2eHQ4wDhXOIX-2WBszE%3D&amp;attredirect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281" y="3725109"/>
            <a:ext cx="1748052" cy="15382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63470" y="721188"/>
            <a:ext cx="8014447" cy="1200329"/>
          </a:xfrm>
          <a:prstGeom prst="rect">
            <a:avLst/>
          </a:prstGeom>
          <a:noFill/>
        </p:spPr>
        <p:txBody>
          <a:bodyPr wrap="square" rtlCol="0">
            <a:spAutoFit/>
          </a:bodyPr>
          <a:lstStyle/>
          <a:p>
            <a:r>
              <a:rPr lang="ru-RU" sz="2400" b="1" dirty="0">
                <a:solidFill>
                  <a:srgbClr val="C00000"/>
                </a:solidFill>
              </a:rPr>
              <a:t/>
            </a:r>
            <a:br>
              <a:rPr lang="ru-RU" sz="2400" b="1" dirty="0">
                <a:solidFill>
                  <a:srgbClr val="C00000"/>
                </a:solidFill>
              </a:rPr>
            </a:br>
            <a:r>
              <a:rPr lang="ru-RU" sz="2400" b="1" dirty="0">
                <a:solidFill>
                  <a:srgbClr val="C00000"/>
                </a:solidFill>
              </a:rPr>
              <a:t>Кит 1. Инфографика как способ развития познавательных УУД: поиск педагогических техник.</a:t>
            </a:r>
            <a:endParaRPr lang="ru-RU" sz="2400" dirty="0">
              <a:solidFill>
                <a:srgbClr val="C00000"/>
              </a:solidFill>
            </a:endParaRPr>
          </a:p>
        </p:txBody>
      </p:sp>
      <p:sp>
        <p:nvSpPr>
          <p:cNvPr id="8" name="TextBox 7"/>
          <p:cNvSpPr txBox="1"/>
          <p:nvPr/>
        </p:nvSpPr>
        <p:spPr>
          <a:xfrm>
            <a:off x="389966" y="2716306"/>
            <a:ext cx="8054788" cy="830997"/>
          </a:xfrm>
          <a:prstGeom prst="rect">
            <a:avLst/>
          </a:prstGeom>
          <a:noFill/>
        </p:spPr>
        <p:txBody>
          <a:bodyPr wrap="square" rtlCol="0">
            <a:spAutoFit/>
          </a:bodyPr>
          <a:lstStyle/>
          <a:p>
            <a:r>
              <a:rPr lang="ru-RU" sz="2400" b="1" dirty="0">
                <a:solidFill>
                  <a:srgbClr val="C00000"/>
                </a:solidFill>
              </a:rPr>
              <a:t>Кит 2. Инфографика как опорный конспект: готовимся к уроку!</a:t>
            </a:r>
          </a:p>
        </p:txBody>
      </p:sp>
      <p:sp>
        <p:nvSpPr>
          <p:cNvPr id="9" name="TextBox 8"/>
          <p:cNvSpPr txBox="1"/>
          <p:nvPr/>
        </p:nvSpPr>
        <p:spPr>
          <a:xfrm>
            <a:off x="3966882" y="4397188"/>
            <a:ext cx="7611035" cy="830997"/>
          </a:xfrm>
          <a:prstGeom prst="rect">
            <a:avLst/>
          </a:prstGeom>
          <a:noFill/>
        </p:spPr>
        <p:txBody>
          <a:bodyPr wrap="square" rtlCol="0">
            <a:spAutoFit/>
          </a:bodyPr>
          <a:lstStyle/>
          <a:p>
            <a:r>
              <a:rPr lang="ru-RU" sz="2400" b="1" dirty="0">
                <a:solidFill>
                  <a:srgbClr val="C00000"/>
                </a:solidFill>
              </a:rPr>
              <a:t>Кит 3. Инфографика как продукт интеллектуальной деятельности обучающихся.</a:t>
            </a:r>
          </a:p>
        </p:txBody>
      </p:sp>
      <p:pic>
        <p:nvPicPr>
          <p:cNvPr id="1032" name="Picture 8" descr="Картинки по запросу галочк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22695"/>
            <a:ext cx="1888378" cy="125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103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b61d6f83-a-62cb3a1a-s-sites.googlegroups.com/site/infogrwhales/kit-1-infografika-poisk-pedagogiceskih-tehnik-1/%D0%B7%D0%BD%D0%B0%D0%BA.png?attachauth=ANoY7cpQ18YUiCfnmMjLDMStk72du9VGc6w7OSJrjxHTkaChr_3Pm6ACYtDJxMtyHR3MFmW5eZoYBpG5hRlIACD12sY6U8WxAA7kngEumvf1znsYkgtRxal-XRtwn_4VHVegrIBTNfnhDy9CqPSHjTvLgl7iu6tYpw4DKAmF_cDe7zB5BGX45NxhUmeIcKj39P439ge6bGHc7lBXffiCLTVXeKffFzW-aCtWUh1M5zBQghw9sJSBBF257WdVJ2Aim1-oubmOwCQ97FrwRNBqnZzQjWa9vuAXSHno9cYklo-LQxJdVWzJhqA%3D&amp;attredirect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1306" y="603196"/>
            <a:ext cx="8611908" cy="45212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lh4.googleusercontent.com/qGExxiNyNYE1VaFpyKUR9dtGClcEcf8NHq_Szh5ThAiFD7fEYCkq8LLB1nFWQBLnG_IDaMxUVFzBK5G7W92VTBzVgUhDYmdVYjUHN9_KuRx0jKYyH2J0QjVM9Q5WqE01Jw8uR5NK8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90900"/>
            <a:ext cx="12192000" cy="3467100"/>
          </a:xfrm>
          <a:prstGeom prst="rect">
            <a:avLst/>
          </a:prstGeom>
          <a:noFill/>
          <a:extLst>
            <a:ext uri="{909E8E84-426E-40DD-AFC4-6F175D3DCCD1}">
              <a14:hiddenFill xmlns:a14="http://schemas.microsoft.com/office/drawing/2010/main">
                <a:solidFill>
                  <a:srgbClr val="FFFFFF"/>
                </a:solidFill>
              </a14:hiddenFill>
            </a:ext>
          </a:extLst>
        </p:spPr>
      </p:pic>
      <p:sp>
        <p:nvSpPr>
          <p:cNvPr id="6" name="Shape 486"/>
          <p:cNvSpPr txBox="1"/>
          <p:nvPr/>
        </p:nvSpPr>
        <p:spPr>
          <a:xfrm>
            <a:off x="4441377" y="-329763"/>
            <a:ext cx="7707087" cy="1128800"/>
          </a:xfrm>
          <a:prstGeom prst="rect">
            <a:avLst/>
          </a:prstGeom>
          <a:noFill/>
          <a:ln>
            <a:noFill/>
          </a:ln>
        </p:spPr>
        <p:txBody>
          <a:bodyPr lIns="121900" tIns="60933" rIns="121900" bIns="60933" anchor="t" anchorCtr="0">
            <a:noAutofit/>
          </a:bodyPr>
          <a:lstStyle/>
          <a:p>
            <a:endParaRPr sz="2667" i="1" dirty="0">
              <a:solidFill>
                <a:srgbClr val="CC0000"/>
              </a:solidFill>
              <a:latin typeface="Calibri"/>
              <a:ea typeface="Calibri"/>
              <a:cs typeface="Calibri"/>
              <a:sym typeface="Calibri"/>
            </a:endParaRPr>
          </a:p>
          <a:p>
            <a:pPr algn="r">
              <a:buSzPct val="25000"/>
            </a:pPr>
            <a:r>
              <a:rPr lang="ru-RU" sz="2667" i="1" dirty="0" smtClean="0">
                <a:solidFill>
                  <a:srgbClr val="C00000"/>
                </a:solidFill>
                <a:latin typeface="Calibri"/>
                <a:ea typeface="Calibri"/>
                <a:cs typeface="Calibri"/>
                <a:sym typeface="Calibri"/>
              </a:rPr>
              <a:t>Еще раз о семиотике…с</a:t>
            </a:r>
            <a:endParaRPr lang="en" sz="2667" i="1" dirty="0">
              <a:solidFill>
                <a:srgbClr val="C00000"/>
              </a:solidFill>
              <a:latin typeface="Calibri"/>
              <a:ea typeface="Calibri"/>
              <a:cs typeface="Calibri"/>
              <a:sym typeface="Calibri"/>
            </a:endParaRPr>
          </a:p>
        </p:txBody>
      </p:sp>
    </p:spTree>
    <p:extLst>
      <p:ext uri="{BB962C8B-B14F-4D97-AF65-F5344CB8AC3E}">
        <p14:creationId xmlns:p14="http://schemas.microsoft.com/office/powerpoint/2010/main" val="866851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Картинки по запросу пирамида Блум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5938" y="94129"/>
            <a:ext cx="7751296" cy="582948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Картинки по запросу Бенджамин Бл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2" y="412376"/>
            <a:ext cx="2286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lh4.googleusercontent.com/qGExxiNyNYE1VaFpyKUR9dtGClcEcf8NHq_Szh5ThAiFD7fEYCkq8LLB1nFWQBLnG_IDaMxUVFzBK5G7W92VTBzVgUhDYmdVYjUHN9_KuRx0jKYyH2J0QjVM9Q5WqE01Jw8uR5NK8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90900"/>
            <a:ext cx="12192000" cy="34671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1198" y="3525371"/>
            <a:ext cx="2783542" cy="738664"/>
          </a:xfrm>
          <a:prstGeom prst="rect">
            <a:avLst/>
          </a:prstGeom>
          <a:noFill/>
        </p:spPr>
        <p:txBody>
          <a:bodyPr wrap="square" rtlCol="0">
            <a:spAutoFit/>
          </a:bodyPr>
          <a:lstStyle/>
          <a:p>
            <a:pPr algn="ctr"/>
            <a:r>
              <a:rPr lang="ru-RU" sz="2400" b="1" dirty="0"/>
              <a:t>Бенджамин </a:t>
            </a:r>
            <a:r>
              <a:rPr lang="ru-RU" sz="2400" b="1" dirty="0" err="1"/>
              <a:t>Блум</a:t>
            </a:r>
            <a:endParaRPr lang="ru-RU" sz="2400" b="1" i="1" dirty="0" smtClean="0"/>
          </a:p>
          <a:p>
            <a:pPr algn="ctr"/>
            <a:r>
              <a:rPr lang="ru-RU" i="1" dirty="0" smtClean="0"/>
              <a:t>1913 – 1999 </a:t>
            </a:r>
            <a:r>
              <a:rPr lang="ru-RU" i="1" dirty="0" err="1" smtClean="0"/>
              <a:t>г.г</a:t>
            </a:r>
            <a:r>
              <a:rPr lang="ru-RU" i="1" dirty="0" smtClean="0"/>
              <a:t>.</a:t>
            </a:r>
            <a:endParaRPr lang="ru-RU" i="1" dirty="0"/>
          </a:p>
        </p:txBody>
      </p:sp>
    </p:spTree>
    <p:extLst>
      <p:ext uri="{BB962C8B-B14F-4D97-AF65-F5344CB8AC3E}">
        <p14:creationId xmlns:p14="http://schemas.microsoft.com/office/powerpoint/2010/main" val="3707359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b61d6f83-a-62cb3a1a-s-sites.googlegroups.com/site/infogrwhales/kit-1-infografika-poisk-pedagogiceskih-tehnik-1/%D0%A0%D0%BE%D0%BC%D0%B0%D1%88%D0%BA%D0%B0.jpg?attachauth=ANoY7cojUAKGi7sMsrZ9uanqDWRVhkTPOg1Gj-BQGy7n5p-KV5t4q98I-_L8jWOlwZ0X6f5TE1KmhoBA_nAi3lRn6dJdy8XfQ8k8Nxsx0Rog89NTYz3BosRgRiFh9LPHGsX9NsqoSmNja44EL9qWg235Aily_HpHZUdCyvPi-RxETBCA0w86nZYoZgYUreuQ6mqsi81Q_wVld3bFFD_RLQs2-vrcy7wO-B1wMVAbn924xgNay9vtd7f9Ymk7SxKQm9ydyHEvpsaaMrGkjy39PzqkuqRjbH4A3SKc5CP_GSIJJYb5pT16S6rDNT0YHY0gaZNIXg69Meii&amp;attredirect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784131"/>
            <a:ext cx="5238750" cy="4810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lh4.googleusercontent.com/qGExxiNyNYE1VaFpyKUR9dtGClcEcf8NHq_Szh5ThAiFD7fEYCkq8LLB1nFWQBLnG_IDaMxUVFzBK5G7W92VTBzVgUhDYmdVYjUHN9_KuRx0jKYyH2J0QjVM9Q5WqE01Jw8uR5NK8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90900"/>
            <a:ext cx="12192000" cy="34671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b61d6f83-a-62cb3a1a-s-sites.googlegroups.com/site/infogrwhales/kit-1-infografika-poisk-pedagogiceskih-tehnik-1/%D0%9A%D1%83%D0%B1%D0%B8%D0%BA%20%D0%91%D0%BB%D1%83%D0%BC%D0%B0.jpg?attachauth=ANoY7creZeTBfQDDZ9DETjBv_JrKJsB8QfcpSlF7eX9uUFaLVWI0LvR9pu418cpzM33WOamvKZh_fGy50wCOTqo2_YApdJp-u6XZmhNrCPYJtQ9FDx1gRGZrvO1eLngN1HO9yYWHbhNnXdnsik32T9G0y4cuY4SGpsau3VkyR0A7hPX8L0v14yOOS5XL4LlA3ROwYXR9N0C1NI4tgJXGSrft6rOeJKAbgFEsaWvjqDCCbjgwk13-J2mZ8c1YnuCWWgU8EGN5kVJeTyiLLIa5H-ghNVYIURz-kk1PjonsvLxIRSHZHNM8tuQmsHwrIYtZuda-Q59ED_RoQ1ozgtqW_UDFm27zYKw-bA%3D%3D&amp;attredirect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006" y="1217144"/>
            <a:ext cx="5238750" cy="3705225"/>
          </a:xfrm>
          <a:prstGeom prst="rect">
            <a:avLst/>
          </a:prstGeom>
          <a:noFill/>
          <a:extLst>
            <a:ext uri="{909E8E84-426E-40DD-AFC4-6F175D3DCCD1}">
              <a14:hiddenFill xmlns:a14="http://schemas.microsoft.com/office/drawing/2010/main">
                <a:solidFill>
                  <a:srgbClr val="FFFFFF"/>
                </a:solidFill>
              </a14:hiddenFill>
            </a:ext>
          </a:extLst>
        </p:spPr>
      </p:pic>
      <p:sp>
        <p:nvSpPr>
          <p:cNvPr id="8" name="Shape 486"/>
          <p:cNvSpPr txBox="1"/>
          <p:nvPr/>
        </p:nvSpPr>
        <p:spPr>
          <a:xfrm>
            <a:off x="4441377" y="-329763"/>
            <a:ext cx="7707087" cy="1128800"/>
          </a:xfrm>
          <a:prstGeom prst="rect">
            <a:avLst/>
          </a:prstGeom>
          <a:noFill/>
          <a:ln>
            <a:noFill/>
          </a:ln>
        </p:spPr>
        <p:txBody>
          <a:bodyPr lIns="121900" tIns="60933" rIns="121900" bIns="60933" anchor="t" anchorCtr="0">
            <a:noAutofit/>
          </a:bodyPr>
          <a:lstStyle/>
          <a:p>
            <a:endParaRPr sz="2667" i="1" dirty="0">
              <a:solidFill>
                <a:srgbClr val="CC0000"/>
              </a:solidFill>
              <a:latin typeface="Calibri"/>
              <a:ea typeface="Calibri"/>
              <a:cs typeface="Calibri"/>
              <a:sym typeface="Calibri"/>
            </a:endParaRPr>
          </a:p>
          <a:p>
            <a:pPr algn="r">
              <a:buSzPct val="25000"/>
            </a:pPr>
            <a:r>
              <a:rPr lang="ru-RU" sz="2667" i="1" dirty="0" smtClean="0">
                <a:solidFill>
                  <a:srgbClr val="C00000"/>
                </a:solidFill>
                <a:latin typeface="Calibri"/>
                <a:ea typeface="Calibri"/>
                <a:cs typeface="Calibri"/>
                <a:sym typeface="Calibri"/>
              </a:rPr>
              <a:t>О педагогических техниках…</a:t>
            </a:r>
            <a:endParaRPr lang="en" sz="2667" i="1" dirty="0">
              <a:solidFill>
                <a:srgbClr val="C00000"/>
              </a:solidFill>
              <a:latin typeface="Calibri"/>
              <a:ea typeface="Calibri"/>
              <a:cs typeface="Calibri"/>
              <a:sym typeface="Calibri"/>
            </a:endParaRPr>
          </a:p>
        </p:txBody>
      </p:sp>
    </p:spTree>
    <p:extLst>
      <p:ext uri="{BB962C8B-B14F-4D97-AF65-F5344CB8AC3E}">
        <p14:creationId xmlns:p14="http://schemas.microsoft.com/office/powerpoint/2010/main" val="121335660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6308</TotalTime>
  <Words>213</Words>
  <Application>Microsoft Office PowerPoint</Application>
  <PresentationFormat>Широкоэкранный</PresentationFormat>
  <Paragraphs>73</Paragraphs>
  <Slides>22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22</vt:i4>
      </vt:variant>
    </vt:vector>
  </HeadingPairs>
  <TitlesOfParts>
    <vt:vector size="26" baseType="lpstr">
      <vt:lpstr>Arial</vt:lpstr>
      <vt:lpstr>Calibri</vt:lpstr>
      <vt:lpstr>Calibri Light</vt:lpstr>
      <vt:lpstr>Тема Office</vt:lpstr>
      <vt:lpstr>  ИНФОГРАФИКА в образовании: дидактический потенциал и методические аспекты ее применения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ИНФОГРАФИКА в образовании: дидактический потенциал и методические аспекты ее применения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ФГОС дошкольного образования</dc:title>
  <dc:creator>Ольга Федоровна</dc:creator>
  <cp:lastModifiedBy>Брыксина О.Ф.</cp:lastModifiedBy>
  <cp:revision>195</cp:revision>
  <dcterms:created xsi:type="dcterms:W3CDTF">2014-11-15T21:32:47Z</dcterms:created>
  <dcterms:modified xsi:type="dcterms:W3CDTF">2017-06-27T16:53:33Z</dcterms:modified>
</cp:coreProperties>
</file>