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6" r:id="rId2"/>
    <p:sldId id="475" r:id="rId3"/>
    <p:sldId id="506" r:id="rId4"/>
    <p:sldId id="507" r:id="rId5"/>
    <p:sldId id="546" r:id="rId6"/>
    <p:sldId id="547" r:id="rId7"/>
    <p:sldId id="474" r:id="rId8"/>
    <p:sldId id="471" r:id="rId9"/>
    <p:sldId id="548" r:id="rId10"/>
    <p:sldId id="549" r:id="rId11"/>
    <p:sldId id="551" r:id="rId12"/>
    <p:sldId id="559" r:id="rId13"/>
    <p:sldId id="553" r:id="rId14"/>
    <p:sldId id="554" r:id="rId15"/>
    <p:sldId id="558" r:id="rId16"/>
    <p:sldId id="550" r:id="rId17"/>
    <p:sldId id="479" r:id="rId18"/>
    <p:sldId id="497" r:id="rId19"/>
    <p:sldId id="552" r:id="rId20"/>
    <p:sldId id="499" r:id="rId21"/>
    <p:sldId id="501" r:id="rId22"/>
    <p:sldId id="515" r:id="rId23"/>
    <p:sldId id="488" r:id="rId24"/>
    <p:sldId id="489" r:id="rId25"/>
    <p:sldId id="490" r:id="rId26"/>
    <p:sldId id="472" r:id="rId27"/>
    <p:sldId id="555" r:id="rId28"/>
    <p:sldId id="517" r:id="rId29"/>
    <p:sldId id="556" r:id="rId30"/>
    <p:sldId id="514" r:id="rId31"/>
    <p:sldId id="503" r:id="rId32"/>
    <p:sldId id="504" r:id="rId33"/>
    <p:sldId id="520" r:id="rId34"/>
    <p:sldId id="560" r:id="rId35"/>
    <p:sldId id="491" r:id="rId36"/>
    <p:sldId id="561" r:id="rId37"/>
    <p:sldId id="563" r:id="rId38"/>
    <p:sldId id="564" r:id="rId39"/>
    <p:sldId id="562" r:id="rId40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2522" autoAdjust="0"/>
  </p:normalViewPr>
  <p:slideViewPr>
    <p:cSldViewPr>
      <p:cViewPr>
        <p:scale>
          <a:sx n="50" d="100"/>
          <a:sy n="50" d="100"/>
        </p:scale>
        <p:origin x="-1734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2183546557503"/>
          <c:y val="4.9960875984251966E-2"/>
          <c:w val="0.70137268698539668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эл. форма</c:v>
                </c:pt>
                <c:pt idx="1">
                  <c:v>лично в ОУ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21407</c:v>
                </c:pt>
                <c:pt idx="1">
                  <c:v>20700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эл. форма</c:v>
                </c:pt>
                <c:pt idx="1">
                  <c:v>лично в ОУ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42764</c:v>
                </c:pt>
                <c:pt idx="1">
                  <c:v>2839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эл. форма</c:v>
                </c:pt>
                <c:pt idx="1">
                  <c:v>лично в ОУ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33096</c:v>
                </c:pt>
                <c:pt idx="1">
                  <c:v>7438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97376"/>
        <c:axId val="55407360"/>
      </c:barChart>
      <c:catAx>
        <c:axId val="5539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407360"/>
        <c:crosses val="autoZero"/>
        <c:auto val="1"/>
        <c:lblAlgn val="ctr"/>
        <c:lblOffset val="100"/>
        <c:noMultiLvlLbl val="0"/>
      </c:catAx>
      <c:valAx>
        <c:axId val="55407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заявлений          </a:t>
                </a:r>
              </a:p>
            </c:rich>
          </c:tx>
          <c:layout>
            <c:manualLayout>
              <c:xMode val="edge"/>
              <c:yMode val="edge"/>
              <c:x val="1.4019097593144918E-2"/>
              <c:y val="0.18882923228346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5397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79272198625607"/>
          <c:y val="4.9960875984251966E-2"/>
          <c:w val="0.57324114984374952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эл. форма</c:v>
                </c:pt>
                <c:pt idx="1">
                  <c:v>лично в ОУ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27253</c:v>
                </c:pt>
                <c:pt idx="1">
                  <c:v>6961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сельская местность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эл. форма</c:v>
                </c:pt>
                <c:pt idx="1">
                  <c:v>лично в ОУ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5837</c:v>
                </c:pt>
                <c:pt idx="1">
                  <c:v>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92576"/>
        <c:axId val="54794112"/>
      </c:barChart>
      <c:catAx>
        <c:axId val="5479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794112"/>
        <c:crosses val="autoZero"/>
        <c:auto val="1"/>
        <c:lblAlgn val="ctr"/>
        <c:lblOffset val="100"/>
        <c:noMultiLvlLbl val="0"/>
      </c:catAx>
      <c:valAx>
        <c:axId val="54794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заявлений          </a:t>
                </a:r>
              </a:p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1 классы</a:t>
                </a:r>
                <a:endPara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5978756396487763E-2"/>
              <c:y val="0.185704232283464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79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93349172029318"/>
          <c:y val="0.26326500984251966"/>
          <c:w val="0.17103678888480581"/>
          <c:h val="0.304719980314960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Число заявлений в минуту  в период с 9.00 до 10.00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Лист1!$A$1:$A$46</c:f>
              <c:strCache>
                <c:ptCount val="46"/>
                <c:pt idx="0">
                  <c:v>9.00</c:v>
                </c:pt>
                <c:pt idx="1">
                  <c:v>9.01</c:v>
                </c:pt>
                <c:pt idx="2">
                  <c:v>9.02</c:v>
                </c:pt>
                <c:pt idx="3">
                  <c:v>9.03</c:v>
                </c:pt>
                <c:pt idx="4">
                  <c:v>9.04</c:v>
                </c:pt>
                <c:pt idx="5">
                  <c:v>9.05</c:v>
                </c:pt>
                <c:pt idx="6">
                  <c:v>9.06</c:v>
                </c:pt>
                <c:pt idx="7">
                  <c:v>9.07</c:v>
                </c:pt>
                <c:pt idx="8">
                  <c:v>9.08</c:v>
                </c:pt>
                <c:pt idx="9">
                  <c:v>9.09</c:v>
                </c:pt>
                <c:pt idx="10">
                  <c:v>9.10</c:v>
                </c:pt>
                <c:pt idx="11">
                  <c:v>9.11</c:v>
                </c:pt>
                <c:pt idx="12">
                  <c:v>9.12</c:v>
                </c:pt>
                <c:pt idx="13">
                  <c:v>9.13</c:v>
                </c:pt>
                <c:pt idx="14">
                  <c:v>9.14</c:v>
                </c:pt>
                <c:pt idx="15">
                  <c:v>9.15</c:v>
                </c:pt>
                <c:pt idx="16">
                  <c:v>9.16</c:v>
                </c:pt>
                <c:pt idx="17">
                  <c:v>9.17</c:v>
                </c:pt>
                <c:pt idx="18">
                  <c:v>9.18</c:v>
                </c:pt>
                <c:pt idx="19">
                  <c:v>9.19</c:v>
                </c:pt>
                <c:pt idx="20">
                  <c:v>9.20</c:v>
                </c:pt>
                <c:pt idx="21">
                  <c:v>9.21</c:v>
                </c:pt>
                <c:pt idx="22">
                  <c:v>9.22</c:v>
                </c:pt>
                <c:pt idx="23">
                  <c:v>9.23</c:v>
                </c:pt>
                <c:pt idx="24">
                  <c:v>9.24</c:v>
                </c:pt>
                <c:pt idx="25">
                  <c:v>9.25</c:v>
                </c:pt>
                <c:pt idx="26">
                  <c:v>9.26</c:v>
                </c:pt>
                <c:pt idx="27">
                  <c:v>9.27</c:v>
                </c:pt>
                <c:pt idx="28">
                  <c:v>9.28</c:v>
                </c:pt>
                <c:pt idx="29">
                  <c:v>9.29</c:v>
                </c:pt>
                <c:pt idx="30">
                  <c:v>9.30</c:v>
                </c:pt>
                <c:pt idx="31">
                  <c:v>9.31</c:v>
                </c:pt>
                <c:pt idx="32">
                  <c:v>9.32</c:v>
                </c:pt>
                <c:pt idx="33">
                  <c:v>9.33</c:v>
                </c:pt>
                <c:pt idx="34">
                  <c:v>9.34</c:v>
                </c:pt>
                <c:pt idx="35">
                  <c:v>9.35</c:v>
                </c:pt>
                <c:pt idx="36">
                  <c:v>9.36</c:v>
                </c:pt>
                <c:pt idx="37">
                  <c:v>9.37</c:v>
                </c:pt>
                <c:pt idx="38">
                  <c:v>9.38</c:v>
                </c:pt>
                <c:pt idx="39">
                  <c:v>9.39</c:v>
                </c:pt>
                <c:pt idx="40">
                  <c:v>9.40</c:v>
                </c:pt>
                <c:pt idx="41">
                  <c:v>9.41</c:v>
                </c:pt>
                <c:pt idx="42">
                  <c:v>9.42</c:v>
                </c:pt>
                <c:pt idx="43">
                  <c:v>9.43</c:v>
                </c:pt>
                <c:pt idx="44">
                  <c:v>9.44</c:v>
                </c:pt>
                <c:pt idx="45">
                  <c:v>9.45</c:v>
                </c:pt>
              </c:strCache>
            </c:strRef>
          </c:cat>
          <c:val>
            <c:numRef>
              <c:f>Лист1!$B$1:$B$46</c:f>
              <c:numCache>
                <c:formatCode>General</c:formatCode>
                <c:ptCount val="46"/>
                <c:pt idx="0">
                  <c:v>68</c:v>
                </c:pt>
                <c:pt idx="1">
                  <c:v>462</c:v>
                </c:pt>
                <c:pt idx="2">
                  <c:v>360</c:v>
                </c:pt>
                <c:pt idx="3">
                  <c:v>348</c:v>
                </c:pt>
                <c:pt idx="4">
                  <c:v>154</c:v>
                </c:pt>
                <c:pt idx="5">
                  <c:v>116</c:v>
                </c:pt>
                <c:pt idx="6">
                  <c:v>67</c:v>
                </c:pt>
                <c:pt idx="7">
                  <c:v>48</c:v>
                </c:pt>
                <c:pt idx="8">
                  <c:v>26</c:v>
                </c:pt>
                <c:pt idx="9">
                  <c:v>25</c:v>
                </c:pt>
                <c:pt idx="10">
                  <c:v>24</c:v>
                </c:pt>
                <c:pt idx="11">
                  <c:v>8</c:v>
                </c:pt>
                <c:pt idx="12">
                  <c:v>16</c:v>
                </c:pt>
                <c:pt idx="13">
                  <c:v>9</c:v>
                </c:pt>
                <c:pt idx="14">
                  <c:v>6</c:v>
                </c:pt>
                <c:pt idx="15">
                  <c:v>6</c:v>
                </c:pt>
                <c:pt idx="16">
                  <c:v>3</c:v>
                </c:pt>
                <c:pt idx="17">
                  <c:v>5</c:v>
                </c:pt>
                <c:pt idx="18">
                  <c:v>3</c:v>
                </c:pt>
                <c:pt idx="19">
                  <c:v>2</c:v>
                </c:pt>
                <c:pt idx="20">
                  <c:v>9</c:v>
                </c:pt>
                <c:pt idx="21">
                  <c:v>2</c:v>
                </c:pt>
                <c:pt idx="22">
                  <c:v>5</c:v>
                </c:pt>
                <c:pt idx="23">
                  <c:v>6</c:v>
                </c:pt>
                <c:pt idx="24">
                  <c:v>2</c:v>
                </c:pt>
                <c:pt idx="25">
                  <c:v>7</c:v>
                </c:pt>
                <c:pt idx="26">
                  <c:v>5</c:v>
                </c:pt>
                <c:pt idx="27">
                  <c:v>2</c:v>
                </c:pt>
                <c:pt idx="28">
                  <c:v>4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1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54397568"/>
        <c:axId val="54399360"/>
      </c:lineChart>
      <c:catAx>
        <c:axId val="5439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399360"/>
        <c:crosses val="autoZero"/>
        <c:auto val="1"/>
        <c:lblAlgn val="ctr"/>
        <c:lblOffset val="100"/>
        <c:noMultiLvlLbl val="0"/>
      </c:catAx>
      <c:valAx>
        <c:axId val="543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39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Число заявлений в минуту  в период с 9.00 до 10.00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887181738016038E-2"/>
          <c:y val="0.17332832683363861"/>
          <c:w val="0.89966158119053385"/>
          <c:h val="0.7312845595204395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Лист1!$A$1:$A$46</c:f>
              <c:strCache>
                <c:ptCount val="46"/>
                <c:pt idx="0">
                  <c:v>9.00</c:v>
                </c:pt>
                <c:pt idx="1">
                  <c:v>9.01</c:v>
                </c:pt>
                <c:pt idx="2">
                  <c:v>9.02</c:v>
                </c:pt>
                <c:pt idx="3">
                  <c:v>9.03</c:v>
                </c:pt>
                <c:pt idx="4">
                  <c:v>9.04</c:v>
                </c:pt>
                <c:pt idx="5">
                  <c:v>9.05</c:v>
                </c:pt>
                <c:pt idx="6">
                  <c:v>9.06</c:v>
                </c:pt>
                <c:pt idx="7">
                  <c:v>9.07</c:v>
                </c:pt>
                <c:pt idx="8">
                  <c:v>9.08</c:v>
                </c:pt>
                <c:pt idx="9">
                  <c:v>9.09</c:v>
                </c:pt>
                <c:pt idx="10">
                  <c:v>9.10</c:v>
                </c:pt>
                <c:pt idx="11">
                  <c:v>9.11</c:v>
                </c:pt>
                <c:pt idx="12">
                  <c:v>9.12</c:v>
                </c:pt>
                <c:pt idx="13">
                  <c:v>9.13</c:v>
                </c:pt>
                <c:pt idx="14">
                  <c:v>9.14</c:v>
                </c:pt>
                <c:pt idx="15">
                  <c:v>9.15</c:v>
                </c:pt>
                <c:pt idx="16">
                  <c:v>9.16</c:v>
                </c:pt>
                <c:pt idx="17">
                  <c:v>9.17</c:v>
                </c:pt>
                <c:pt idx="18">
                  <c:v>9.18</c:v>
                </c:pt>
                <c:pt idx="19">
                  <c:v>9.19</c:v>
                </c:pt>
                <c:pt idx="20">
                  <c:v>9.20</c:v>
                </c:pt>
                <c:pt idx="21">
                  <c:v>9.21</c:v>
                </c:pt>
                <c:pt idx="22">
                  <c:v>9.22</c:v>
                </c:pt>
                <c:pt idx="23">
                  <c:v>9.23</c:v>
                </c:pt>
                <c:pt idx="24">
                  <c:v>9.24</c:v>
                </c:pt>
                <c:pt idx="25">
                  <c:v>9.25</c:v>
                </c:pt>
                <c:pt idx="26">
                  <c:v>9.26</c:v>
                </c:pt>
                <c:pt idx="27">
                  <c:v>9.27</c:v>
                </c:pt>
                <c:pt idx="28">
                  <c:v>9.28</c:v>
                </c:pt>
                <c:pt idx="29">
                  <c:v>9.29</c:v>
                </c:pt>
                <c:pt idx="30">
                  <c:v>9.30</c:v>
                </c:pt>
                <c:pt idx="31">
                  <c:v>9.31</c:v>
                </c:pt>
                <c:pt idx="32">
                  <c:v>9.32</c:v>
                </c:pt>
                <c:pt idx="33">
                  <c:v>9.33</c:v>
                </c:pt>
                <c:pt idx="34">
                  <c:v>9.34</c:v>
                </c:pt>
                <c:pt idx="35">
                  <c:v>9.35</c:v>
                </c:pt>
                <c:pt idx="36">
                  <c:v>9.36</c:v>
                </c:pt>
                <c:pt idx="37">
                  <c:v>9.37</c:v>
                </c:pt>
                <c:pt idx="38">
                  <c:v>9.38</c:v>
                </c:pt>
                <c:pt idx="39">
                  <c:v>9.39</c:v>
                </c:pt>
                <c:pt idx="40">
                  <c:v>9.40</c:v>
                </c:pt>
                <c:pt idx="41">
                  <c:v>9.41</c:v>
                </c:pt>
                <c:pt idx="42">
                  <c:v>9.42</c:v>
                </c:pt>
                <c:pt idx="43">
                  <c:v>9.43</c:v>
                </c:pt>
                <c:pt idx="44">
                  <c:v>9.44</c:v>
                </c:pt>
                <c:pt idx="45">
                  <c:v>9.45</c:v>
                </c:pt>
              </c:strCache>
            </c:strRef>
          </c:cat>
          <c:val>
            <c:numRef>
              <c:f>Лист1!$B$1:$B$46</c:f>
              <c:numCache>
                <c:formatCode>General</c:formatCode>
                <c:ptCount val="46"/>
                <c:pt idx="0">
                  <c:v>107</c:v>
                </c:pt>
                <c:pt idx="1">
                  <c:v>320</c:v>
                </c:pt>
                <c:pt idx="2">
                  <c:v>307</c:v>
                </c:pt>
                <c:pt idx="3">
                  <c:v>214</c:v>
                </c:pt>
                <c:pt idx="4">
                  <c:v>135</c:v>
                </c:pt>
                <c:pt idx="5">
                  <c:v>92</c:v>
                </c:pt>
                <c:pt idx="6">
                  <c:v>53</c:v>
                </c:pt>
                <c:pt idx="7">
                  <c:v>35</c:v>
                </c:pt>
                <c:pt idx="8">
                  <c:v>29</c:v>
                </c:pt>
                <c:pt idx="9">
                  <c:v>31</c:v>
                </c:pt>
                <c:pt idx="10">
                  <c:v>15</c:v>
                </c:pt>
                <c:pt idx="11">
                  <c:v>23</c:v>
                </c:pt>
                <c:pt idx="12">
                  <c:v>14</c:v>
                </c:pt>
                <c:pt idx="13">
                  <c:v>8</c:v>
                </c:pt>
                <c:pt idx="14">
                  <c:v>7</c:v>
                </c:pt>
                <c:pt idx="15">
                  <c:v>5</c:v>
                </c:pt>
                <c:pt idx="16">
                  <c:v>6</c:v>
                </c:pt>
                <c:pt idx="17">
                  <c:v>8</c:v>
                </c:pt>
                <c:pt idx="18">
                  <c:v>4</c:v>
                </c:pt>
                <c:pt idx="19">
                  <c:v>6</c:v>
                </c:pt>
                <c:pt idx="20">
                  <c:v>3</c:v>
                </c:pt>
                <c:pt idx="21">
                  <c:v>8</c:v>
                </c:pt>
                <c:pt idx="22">
                  <c:v>4</c:v>
                </c:pt>
                <c:pt idx="23">
                  <c:v>3</c:v>
                </c:pt>
                <c:pt idx="24">
                  <c:v>1</c:v>
                </c:pt>
                <c:pt idx="25">
                  <c:v>3</c:v>
                </c:pt>
                <c:pt idx="26">
                  <c:v>5</c:v>
                </c:pt>
                <c:pt idx="27">
                  <c:v>4</c:v>
                </c:pt>
                <c:pt idx="28">
                  <c:v>1</c:v>
                </c:pt>
                <c:pt idx="29">
                  <c:v>2</c:v>
                </c:pt>
                <c:pt idx="30">
                  <c:v>0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3</c:v>
                </c:pt>
                <c:pt idx="37">
                  <c:v>1</c:v>
                </c:pt>
                <c:pt idx="38">
                  <c:v>2</c:v>
                </c:pt>
                <c:pt idx="39">
                  <c:v>4</c:v>
                </c:pt>
                <c:pt idx="40">
                  <c:v>0</c:v>
                </c:pt>
                <c:pt idx="41">
                  <c:v>0</c:v>
                </c:pt>
                <c:pt idx="42">
                  <c:v>2</c:v>
                </c:pt>
                <c:pt idx="43">
                  <c:v>3</c:v>
                </c:pt>
                <c:pt idx="44">
                  <c:v>2</c:v>
                </c:pt>
                <c:pt idx="4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54224384"/>
        <c:axId val="54225920"/>
      </c:lineChart>
      <c:catAx>
        <c:axId val="542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225920"/>
        <c:crosses val="autoZero"/>
        <c:auto val="1"/>
        <c:lblAlgn val="ctr"/>
        <c:lblOffset val="100"/>
        <c:noMultiLvlLbl val="0"/>
      </c:catAx>
      <c:valAx>
        <c:axId val="5422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22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5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57CA1-949A-4FC2-B84F-350411EA1C8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49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F4AE4-9008-4445-BA28-B1DDF80B816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90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FD4B63-5802-4F97-9BF6-57D2D7BC9A3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2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1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647D77-0D40-43D9-B471-51D15C1B02B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15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3E11E7-B11A-4182-84ED-3EC4E1B9433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98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10927-4A03-49AC-9F67-D6352581012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93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8C08BC-6834-41E3-A836-27C487C37E3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25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8C08BC-6834-41E3-A836-27C487C37E3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25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8C08BC-6834-41E3-A836-27C487C37E3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65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8C08BC-6834-41E3-A836-27C487C37E3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6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44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4B5AC9-95E2-476C-A441-1086E01F141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2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5A321F-275B-4244-8B4F-D45E7C50C5E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87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B1BFE-FB5B-4C21-B105-6181C4E2AEE2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05561-7186-4CF1-B26C-0894D7829FA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66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test.asurso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gu.samregion.ru/" TargetMode="External"/><Relationship Id="rId4" Type="http://schemas.openxmlformats.org/officeDocument/2006/relationships/hyperlink" Target="http://es.asurso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asueso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89613"/>
            <a:ext cx="9144000" cy="4909036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 wrap="square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результатах использования электронной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подачи заявлений </a:t>
            </a: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общеобразовательных организаций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Самарской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 </a:t>
            </a: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2015-2017 годах</a:t>
            </a:r>
            <a:endParaRPr lang="ru-RU" sz="32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Константин Владимирович</a:t>
            </a:r>
          </a:p>
          <a:p>
            <a:pPr algn="ctr">
              <a:defRPr/>
            </a:pPr>
            <a:r>
              <a:rPr lang="ru-RU" sz="25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Льольин</a:t>
            </a:r>
          </a:p>
          <a:p>
            <a:pPr algn="ctr">
              <a:defRPr/>
            </a:pPr>
            <a:endParaRPr lang="ru-RU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консультант министерства образования и науки      Самарской области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4422"/>
            <a:ext cx="9144000" cy="91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98072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974422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 органы управления образованием обязаны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2 месяца до даты начала приема заявлений в 1 класс: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комиссий (комиссий по защите прав несовершеннолетних граждан) для оперативного рассмотрения поступающих обращений по вопросам, связанным с приемом на обучение в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органами местного самоуправления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необходимости)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территорий за школами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результатов приема в 1 классы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 учебном году.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в соответствии с действующей нормативно-правовой базой школы размещают распорядительный акт органа местного самоуправления муниципального района, городского округа о закреплении за конкретными территориями муниципального района, городского округа на своем официальном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школах 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садах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оповещению родителей о датах начала приема заявлений в 1 классы и о возможности направить заявления в электронной форме, а также предусмотреть иные формы оповещения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371310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граждан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ноября 2016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28 ноября 2016 г.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 открыт специальный 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для тренировки подачи заявления в 1 класс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 Самара и Тольятти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etest.asurso.ru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в 1 классы детей, которые обучаются в этой же школе по программам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48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1196752"/>
            <a:ext cx="8856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граждан 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по 19 января 2017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открыта специальная тестовая форма для тренировки подачи заявлений в 1 класс в государственные общеобразовательные организации Самарской области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РПГУ.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тестовой форме заявления в 1 класс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с главной страницы РПГУ,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ссылкам «Популярные услуги» - «Запись в школы (Тестовая форма)»: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3966" r="2405" b="7083"/>
          <a:stretch/>
        </p:blipFill>
        <p:spPr bwMode="auto">
          <a:xfrm>
            <a:off x="1259632" y="3155910"/>
            <a:ext cx="6408712" cy="336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549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Переход на авторизацию всех пользователей ГИС через ЕСИА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920" r="35692" b="12438"/>
          <a:stretch/>
        </p:blipFill>
        <p:spPr bwMode="auto">
          <a:xfrm>
            <a:off x="210327" y="2492896"/>
            <a:ext cx="2512431" cy="409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000" r="35174" b="17721"/>
          <a:stretch/>
        </p:blipFill>
        <p:spPr bwMode="auto">
          <a:xfrm>
            <a:off x="3131840" y="2492896"/>
            <a:ext cx="2606752" cy="411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3074" r="35274" b="50000"/>
          <a:stretch/>
        </p:blipFill>
        <p:spPr bwMode="auto">
          <a:xfrm>
            <a:off x="6130602" y="2636912"/>
            <a:ext cx="2438408" cy="237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388" y="1135250"/>
            <a:ext cx="8856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10.07.2013 № 584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использовании федеральной государственной информационной системы "Единая система идентификации и 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форме"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70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Переход на авторизацию всех пользователей ГИС через ЕСИА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Распоряжение Правительства Самарской области от 02.09.2016 №673-р </a:t>
            </a:r>
            <a:endParaRPr lang="ru-RU" sz="1600" dirty="0" smtClean="0"/>
          </a:p>
          <a:p>
            <a:pPr algn="ctr"/>
            <a:r>
              <a:rPr lang="ru-RU" sz="1600" dirty="0" smtClean="0"/>
              <a:t>"</a:t>
            </a:r>
            <a:r>
              <a:rPr lang="ru-RU" sz="1600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376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готовности АСУ РСО</a:t>
            </a:r>
          </a:p>
          <a:p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методике испытаний предусмотрены следующие параметры тестирования:</a:t>
            </a:r>
          </a:p>
          <a:p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время выполнения каждой операции нагрузочного теста не должно превышать 30 секунд.</a:t>
            </a:r>
          </a:p>
          <a:p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Тестируемое приложение должно обеспечить бесперебойную работу при отправке заявлений, подаваемых одновременно заявителями в количестве не менее 15 000 человек последовательно 2 раза (</a:t>
            </a:r>
            <a:r>
              <a:rPr lang="ru-RU" sz="1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30 000 заявлений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теста 2016/12/14 17:24:07;</a:t>
            </a:r>
          </a:p>
          <a:p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теста 2016/12/14 17:26:12;</a:t>
            </a:r>
          </a:p>
          <a:p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выявлено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готовности РПГУ</a:t>
            </a:r>
          </a:p>
          <a:p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методике испытаний предусмотрены следующие параметры тестирования:</a:t>
            </a:r>
          </a:p>
          <a:p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время выполнения каждой операции нагрузочного теста не должно превышать 30 секунд.</a:t>
            </a:r>
          </a:p>
          <a:p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Тестируемое приложение должно обеспечить бесперебойную работу при отправке заявлений, подаваемых одновременно заявителями в количестве не менее 1 500 человек последовательно 2 раза (</a:t>
            </a:r>
            <a:r>
              <a:rPr lang="ru-RU" sz="1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3 000 заявлений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теста 2017/01/18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11:47:14;</a:t>
            </a:r>
          </a:p>
          <a:p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теста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2017/01/18 11:47:59;</a:t>
            </a:r>
          </a:p>
          <a:p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операции – 24.405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сек;</a:t>
            </a:r>
          </a:p>
          <a:p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Системных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– не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выявлено.</a:t>
            </a:r>
            <a:endParaRPr lang="ru-RU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61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284770" y="9363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График начала приема заявлений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56412"/>
              </p:ext>
            </p:extLst>
          </p:nvPr>
        </p:nvGraphicFramePr>
        <p:xfrm>
          <a:off x="107504" y="620691"/>
          <a:ext cx="8928992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82"/>
                <a:gridCol w="6819871"/>
                <a:gridCol w="1612239"/>
              </a:tblGrid>
              <a:tr h="314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районов и городских округов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приема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629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авторизацией через ЕСИА) – в муниципальные общеобразовательные учреждения, за которыми закреплен весь муниципалитет.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16.12.2016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629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4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авторизацией через ЕСИА) – в муниципальные общеобразовательные учреждения, за которыми закреплен весь муниципалитет.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19.12.2016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(понедельник)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629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г.о. Отрадный, м.р.Кинель-Черкасский, Богатовский, Волжский, г.о. Новокуйбышевск (через Региональный портал государственных услуг Самарской области (РПГУ)- </a:t>
                      </a:r>
                      <a:r>
                        <a:rPr lang="ru-RU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http://pgu.samregion.ru/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во все государственные общеобразовательные учреждения.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23.01.2017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(понедельник)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786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г.о. Кинель, м.р.Кинельский, г.о. Жигулевск, м.р. Ставропольский, Большеглушицкий, Большечерниговский, Нефтегорский, Алексеевский, Борский (через Региональный портал государственных услуг Самарской области (РПГУ)- </a:t>
                      </a:r>
                      <a:r>
                        <a:rPr lang="ru-RU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http://pgu.samregion.ru/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во все государственные общеобразовательные учреждения.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24.01.2017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471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авторизацией через ЕСИА) – в муниципальные общеобразовательные учреждения.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25.01.2017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786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г.о. Похвистнево, м.р. Похвистневский, Исаклинский, Камышлинский, Клявлинский, Красноярский, Кошкинский, Елховский, Сергиевский, Челно-Вершинский, Шенталинский (через Региональный портал государственных услуг Самарской области (РПГУ)- </a:t>
                      </a:r>
                      <a:r>
                        <a:rPr lang="ru-RU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http://pgu.samregion.ru/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во все государственные общеобразовательные учреждения.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26.01.2017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(четверг)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786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Чапаевск, м.р.Безенчукский, Красноармейский, Пестравский, Приволжский, Хворостянский, г.о. Сызрань, г.о. Октябрьск, м.р.Сызранский, Шигонский (через Региональный портал государственных услуг Самарской области (РПГУ)- </a:t>
                      </a:r>
                      <a:r>
                        <a:rPr lang="ru-RU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http://pgu.samregion.ru/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во все государственные общеобразовательные учреждения.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471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авторизацией через ЕСИА) – в муниципальные общеобразовательные учреждения.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30.01.2017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(понедельник)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166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4859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307" y="4635323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5353" y="1843207"/>
            <a:ext cx="1536768" cy="100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1935493" y="2888151"/>
            <a:ext cx="23764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Лично в школу</a:t>
            </a:r>
            <a:endParaRPr lang="ru-RU" altLang="ru-RU" sz="1500" dirty="0">
              <a:latin typeface="Arial" charset="0"/>
            </a:endParaRP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4961299" y="6042653"/>
            <a:ext cx="4085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В модуль «Е-услуги</a:t>
            </a:r>
            <a:r>
              <a:rPr lang="ru-RU" altLang="ru-RU" sz="1500" dirty="0">
                <a:latin typeface="Arial" charset="0"/>
              </a:rPr>
              <a:t>. </a:t>
            </a:r>
            <a:r>
              <a:rPr lang="ru-RU" altLang="ru-RU" sz="1500" dirty="0" smtClean="0">
                <a:latin typeface="Arial" charset="0"/>
              </a:rPr>
              <a:t>Образование»</a:t>
            </a:r>
            <a:endParaRPr lang="ru-RU" altLang="ru-RU" sz="15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dirty="0">
                <a:latin typeface="Arial" charset="0"/>
                <a:hlinkClick r:id="rId6"/>
              </a:rPr>
              <a:t>https://es.asurso.ru</a:t>
            </a:r>
            <a:r>
              <a:rPr lang="en-US" altLang="ru-RU" sz="1500" dirty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(для школ г.о. Самара и г.о. Тольятти)</a:t>
            </a:r>
            <a:endParaRPr lang="ru-RU" altLang="ru-RU" sz="1500" dirty="0"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316038" y="3979068"/>
            <a:ext cx="3255962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322" y="340481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3" y="3302311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581"/>
            <a:ext cx="0" cy="12993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581"/>
            <a:ext cx="611346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9771" y="1697581"/>
            <a:ext cx="792" cy="2052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ребенка может быть зарегистрировано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заявление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общеобразовательное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2278" r="27701" b="5333"/>
          <a:stretch/>
        </p:blipFill>
        <p:spPr bwMode="auto">
          <a:xfrm>
            <a:off x="2216431" y="4401108"/>
            <a:ext cx="1455176" cy="164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право 19"/>
          <p:cNvSpPr/>
          <p:nvPr/>
        </p:nvSpPr>
        <p:spPr>
          <a:xfrm rot="2563858">
            <a:off x="1069532" y="459499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395364">
            <a:off x="3981516" y="4571889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759" r="9028" b="22000"/>
          <a:stretch/>
        </p:blipFill>
        <p:spPr bwMode="auto">
          <a:xfrm>
            <a:off x="4946018" y="2996952"/>
            <a:ext cx="4085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755775" y="6133329"/>
            <a:ext cx="2376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charset="0"/>
              </a:rPr>
              <a:t>ч</a:t>
            </a:r>
            <a:r>
              <a:rPr lang="ru-RU" altLang="ru-RU" sz="1500" dirty="0" smtClean="0">
                <a:latin typeface="Arial" charset="0"/>
              </a:rPr>
              <a:t>ерез РПГУ (для государственных школ)</a:t>
            </a:r>
            <a:endParaRPr lang="ru-RU" altLang="ru-RU" sz="1500" dirty="0"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 способ - самостоятельная </a:t>
            </a: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» / РПГУ Самарской области)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6763"/>
            <a:ext cx="8785225" cy="150971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ребенка, подписывает заявление о приеме в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которое распечатывается из модуля «Е-услуги. Образование»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613" y="2349500"/>
            <a:ext cx="8785225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обучения ребенка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7" y="650497"/>
            <a:ext cx="869632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документы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заявителем,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них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указанной в заявлении – заявление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на рассмотрение приемной комиссией школы.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заявителем, регистрируются в журнале приема заявлений.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заявления заявителю выдается расписка (обращение) в получении документов, содержащая информацию о регистрационном номере заявления о приеме ребенка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представители), которые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представили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необходимые для приема документы или сведения в документах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совпадают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данными в электронном заявлении, получают уведомление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заявления.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приеме школа имеет право 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отсутствии с свободных мест</a:t>
            </a: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статьи 67 Федерального закона от 29.12.2012 № 273-ФЗ «Об образовании в Российской Федерации»: 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государственную или муниципальную образовательную организацию может быть отказано только по причине отсутствия в ней свободных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 статьи 61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07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Основные темы для обсуждения</a:t>
            </a:r>
            <a:endParaRPr lang="ru-RU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38745"/>
            <a:ext cx="9144000" cy="280076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Государственная информационная система Самарской области «Автоматизированная система управления региональной системой образования (ГИС «АСУ РСО»).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algn="just" eaLnBrk="1" hangingPunct="1">
              <a:spcBef>
                <a:spcPct val="0"/>
              </a:spcBef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Прием на обучение в 1 классы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Перспективы развития ГИС «АСУ РСО» и предоставления государственных услуг в электронной форме по приему в 1 классы.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Образование» / РПГУ Самарской области)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800"/>
            <a:ext cx="8694738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времени и даты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распорядительного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зачислении в 1 класс на официальном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 без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лично в школу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90305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лично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2736552" cy="157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2732561"/>
            <a:ext cx="86963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Е-услуги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3800146" y="1679490"/>
            <a:ext cx="935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charset="0"/>
              </a:rPr>
              <a:t>Заявитель</a:t>
            </a:r>
          </a:p>
        </p:txBody>
      </p:sp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7241352" y="1000453"/>
            <a:ext cx="174274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Стенд и сайт школы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40" y="73787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11379" r="24875" b="4637"/>
          <a:stretch/>
        </p:blipFill>
        <p:spPr bwMode="auto">
          <a:xfrm>
            <a:off x="245887" y="1497271"/>
            <a:ext cx="1929263" cy="214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0" y="879604"/>
            <a:ext cx="253256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модуль «Е-услуги. Образование»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12089" b="5941"/>
          <a:stretch/>
        </p:blipFill>
        <p:spPr bwMode="auto">
          <a:xfrm>
            <a:off x="7134384" y="1497271"/>
            <a:ext cx="1956683" cy="150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286672" y="1166495"/>
            <a:ext cx="13976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849676" y="1181591"/>
            <a:ext cx="1666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7170" y="112196"/>
            <a:ext cx="886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ПОЛУЧЕНИЕ ИНФОРМАЦИИ О РЕЗУЛЬТАТАХ РАССМОТРЕНИЯ ЗАЯВЛЕНИЯ</a:t>
            </a:r>
            <a:endParaRPr lang="ru-RU" alt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543173" y="3138995"/>
            <a:ext cx="174274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РПГУ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84950" y="2892774"/>
            <a:ext cx="174274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Сайт минобрнауки Самарской области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9018" r="14655" b="38997"/>
          <a:stretch/>
        </p:blipFill>
        <p:spPr bwMode="auto">
          <a:xfrm>
            <a:off x="4857367" y="3415994"/>
            <a:ext cx="2597915" cy="150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9995" r="12501" b="30199"/>
          <a:stretch/>
        </p:blipFill>
        <p:spPr bwMode="auto">
          <a:xfrm>
            <a:off x="2368817" y="3415994"/>
            <a:ext cx="2274620" cy="142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4327660" y="1951115"/>
            <a:ext cx="957290" cy="941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414547" y="1951115"/>
            <a:ext cx="913113" cy="941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Новые возможности  для граждан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900" y="1196975"/>
            <a:ext cx="87122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Tx/>
              <a:buChar char="-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подачи электронного заявления (более раннее время регистрации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spcBef>
                <a:spcPts val="1200"/>
              </a:spcBef>
              <a:buFontTx/>
              <a:buChar char="-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не предоставлять: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 регистрации ребенка по месту жительства (пребывания)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видетельство о рождении на ребенка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места подачи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заявления;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оказания услуги: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статус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с результатом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 процедуры приема в 1 классы.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Новые возможности для организаторов процесса </a:t>
            </a:r>
            <a:r>
              <a:rPr lang="ru-RU" alt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приема в 1 класс</a:t>
            </a:r>
            <a:endParaRPr lang="ru-RU" altLang="ru-RU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190500" y="1052513"/>
            <a:ext cx="871378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учета: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дублей учетных записей детей, по которым поданы заявления в 1 класс;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реального времени;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оператора;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сведений о </a:t>
            </a:r>
            <a:r>
              <a:rPr lang="ru-RU" altLang="ru-RU" sz="23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заявлениях: </a:t>
            </a:r>
            <a:endParaRPr lang="ru-RU" altLang="ru-RU" sz="2300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запроса;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предварительного свода и сверки списков;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территорий Самарской области, возрастов, и т.д.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Новые возможности для организаторов процесса учета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90500" y="1052513"/>
            <a:ext cx="8713788" cy="546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предоставило возможность:</a:t>
            </a:r>
          </a:p>
          <a:p>
            <a:pPr marL="285750" indent="-285750"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процедуру по приему в школы максимально открытой и доступной широкому кругу заявителей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онлайн получать информацию о количестве поступивших заявлений и количестве зачисленных в школы детей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дополнительные (коррупциогенные) факторы, устанавливающие неравенство при приеме в школы, такие как: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на курсах подготовки в 1 классы, которое может дать необоснованное преимущество при приеме;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«закрытость» от родителей системы учета поступающих заявлений в школу и зачисленных детей;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внедрении данной системы территориальные органы управления образованием получают возможность ежедневно осуществлять мониторинг и контроль процедуры приема в 1 классы, а также оперативно решать вопросы по направлению на свободные места в школы детей, которым было отказано в приеме по причине отсутствия свободных мест;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количество граждан, зарегистрированных в ЕСИА и долю услуг, предоставляемых в электронном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Способы подачи заявлений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класс с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2015-2016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 2017-2018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уч.г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77066724"/>
              </p:ext>
            </p:extLst>
          </p:nvPr>
        </p:nvGraphicFramePr>
        <p:xfrm>
          <a:off x="323528" y="1397000"/>
          <a:ext cx="8424936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500" y="5498762"/>
            <a:ext cx="834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2017 году стала доступна функция подсчета количества обращений, поданных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непосредственной в школу (лично) родителями не из РПГУ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4247" y="39330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Способы подачи заявлений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класс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2017-2018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уч.г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3166724"/>
              </p:ext>
            </p:extLst>
          </p:nvPr>
        </p:nvGraphicFramePr>
        <p:xfrm>
          <a:off x="359532" y="1700808"/>
          <a:ext cx="84249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1023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Динамика скорости регистрации заявлений в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2017-2018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уч.г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6357" y="1153573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 16.12.2016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303" y="5917922"/>
            <a:ext cx="878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Всего за первый час подачи заявлений было зарегистрировано 1826 заявлений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561480"/>
              </p:ext>
            </p:extLst>
          </p:nvPr>
        </p:nvGraphicFramePr>
        <p:xfrm>
          <a:off x="518951" y="1522905"/>
          <a:ext cx="8106097" cy="429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5362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Динамика скорости регистрации заявлений в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2017-2018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уч.г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6357" y="1153573"/>
            <a:ext cx="233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Тольятти 19.12.2016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905569"/>
              </p:ext>
            </p:extLst>
          </p:nvPr>
        </p:nvGraphicFramePr>
        <p:xfrm>
          <a:off x="190500" y="1539358"/>
          <a:ext cx="8557964" cy="383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7303" y="5733256"/>
            <a:ext cx="878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Всего за первый час подачи заявлений было зарегистрировано 1495 заявлений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070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57251"/>
            <a:ext cx="9144000" cy="618630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17.12.2009 № 1993-р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210-ФЗ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предоставления государственных 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услуг»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2011 г. № 729-р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15.04.2014 № 313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«Информационное общество (2011 - 2020 годы) (подпрограмма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«Информационное государство»)»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0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206084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прогнозируемым большим количеством заявлений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г.о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предусмотрены технические мероприятия по обеспечению стабильной работы серверов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«Е-услуги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канала связи была доведена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Гб/сек.;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усилена информационная безопасность, включая отражение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-атак.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максимальная зарегистрированная загрузка канала связи составила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Мб/с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0155" y="4740212"/>
            <a:ext cx="3365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27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Основные проблемы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90500" y="1052513"/>
            <a:ext cx="8713788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Т.н. «статусные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школы» лишились возможности осуществлять «отбор» в 1 класс по итогам подготовительных курсов в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– увеличился риск приема «простых» детей.</a:t>
            </a:r>
          </a:p>
          <a:p>
            <a:pPr algn="just">
              <a:buFont typeface="Arial" charset="0"/>
              <a:buNone/>
              <a:defRPr/>
            </a:pP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 противодействие со стороны школ: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зачислять детей не в порядке поступления заявлений;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количества мест в 1 классах после начала приемной компании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(добор детей весной и летом) – особенно часто наблюдается в школах, за которыми закреплен весь муниципалитет;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возможность приема  в порядке перевода после 1 сентября сверх установленных квот для приема;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езаконный отказ в зачислении со ссылкой на различные причины;</a:t>
            </a:r>
          </a:p>
          <a:p>
            <a:pPr algn="just">
              <a:buFont typeface="Arial" charset="0"/>
              <a:buNone/>
              <a:defRPr/>
            </a:pP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противодействия: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контроль со стороны органов управления образованием  за соблюдением процедуры приема;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открытость и прозрачность процедуры приема;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информационной системы(прав доступа и т.д.) перед началом приема;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силение контроля за процедурой учета детей на закрепленной территории перед началом приемной компании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Основные проблемы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0" y="1052513"/>
            <a:ext cx="9036050" cy="574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снижение вероятности гарантированного приема в 1 класс в школу, в которой ребенок посещает подготовительные 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- противодействие со стороны родителей: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неполных данных о ребенке в электронную форму;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опытки записать одного ребенка с нескольких компьютеров, внеся изменения в данные о ребенке;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увеличение попыток использования программных средств для ускорения заполнения электронной формы заявления  в 1 класс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случаев незаконного получения документа о временной регистрации ребенка по адресу, закрепленному за школой, куда подаются документы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преднамеренное нарушение работоспособности ГИС «АСУ РСО»;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количества обращений в разные инстанции, несмотря на наличие предложений 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органов управления образованием о 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другие 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на свободные места.</a:t>
            </a:r>
            <a:endParaRPr lang="ru-RU" sz="17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противодействия: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еткое определение оснований, по которым поданные в электронной форме заявления будут считаться недействительными и аннулироваться;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ониторинг данных о возникновении в сети Интернет предложений «помочь» записать ребенка в 1 класс или зарегистрировать по заданному адресу;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превентивных мер по противодействию применения «скриптов».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Основные проблемы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79388" y="552997"/>
            <a:ext cx="8713788" cy="61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школу превращается в «клавиатурную гонку»: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быстрее смог зарегистрировать заявление - тот получает преимущество при приеме в 1 класс (при превышении количества заявлений над количеством свободных мест);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авенство в правах на прием по закрепленной территории для детей, зарегистрированных по месту жительства, и детей, зарегистрированных по мету пребывания, при дефиците мест в т.к. «престижные» школы приводит к тому, что часть детей, зарегистрированных по месту жительства, не получают места в данных школах. </a:t>
            </a:r>
          </a:p>
          <a:p>
            <a:pPr algn="just">
              <a:buFont typeface="Arial" charset="0"/>
              <a:buNone/>
              <a:defRPr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противодействия: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определение (корректировка) подходов к организации приема в 1 классы на федеральном уровне;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качества образования в т.н. «обычных» школах;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тказ от начального общего образования в т.н. «статусных» школах;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ереход на регистрацию заявлений через РПГУ (с авторизацией через ЕСИА) с применением автозаполнения данных 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аявлении и снижением возможного количества поданных заявлений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закрепленных за школами территорий (письмо Минобразования России от 13.12.2016 №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08-2715)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87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0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Необходимые изменения в требованиях к приему     в 1 класс на федеральном уровне</a:t>
            </a:r>
            <a:endParaRPr lang="ru-RU" altLang="ru-RU" sz="2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0" y="980727"/>
            <a:ext cx="9144000" cy="588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Порядок приема граждан на обучение по основным общеобразовательным программам начального общего, основного общего, среднего общего образования положений о возможности подачи заявления и документов в электронной форме через государственные информационные системы субъектов РФ, Единый и (или) региональные порталы государственных услуг и уточнение процедурных вопросов;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по закреплению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школ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конкретными территориями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районов и городских округов</a:t>
            </a: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СНИЛС в перечень необходимых документов при приеме на обучение (для использования в качестве идентификатора в рег. сегментах информационной системы «Контингент»).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общих требований (рекомендаций) по организации приема на обучение в 1 класс для детей, завершивших обучение по программам дошкольного образования в данной школе, родители которых хотят продолжить обучение.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единых подходов в реализации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от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26.03.2016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требованиях к предоставлению в электронной форме государственных и муниципальных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услуг» и их апробация в нескольких субъектах РФ (пилотных регионах).</a:t>
            </a:r>
          </a:p>
        </p:txBody>
      </p:sp>
    </p:spTree>
    <p:extLst>
      <p:ext uri="{BB962C8B-B14F-4D97-AF65-F5344CB8AC3E}">
        <p14:creationId xmlns:p14="http://schemas.microsoft.com/office/powerpoint/2010/main" val="1430440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600" b="1" spc="150" dirty="0" smtClean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P.S.</a:t>
            </a:r>
            <a:r>
              <a:rPr lang="ru-RU" sz="3600" b="1" spc="150" dirty="0" smtClean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endParaRPr lang="ru-RU" sz="3600" b="1" spc="150" dirty="0">
              <a:ln w="11430"/>
              <a:solidFill>
                <a:srgbClr val="3333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0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Изменения в сфере информационной безопасности  </a:t>
            </a:r>
            <a:r>
              <a:rPr lang="ru-RU" alt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на федеральном уровне</a:t>
            </a:r>
            <a:endParaRPr lang="ru-RU" altLang="ru-RU" sz="2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79388" y="980727"/>
            <a:ext cx="8641084" cy="5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11.05.2017 № 555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требования к порядку создания, развития, ввода в эксплуатацию, эксплуатации и вывода из эксплуатации государственных информационных систем и дальнейшего хранения содержащейся в их базах данных информации»,  утвержденные постановлением  Правительства Российской Федерации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06.07.2015 №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676;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техническому и экспортному контролю от 15.02.2017 № 27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внесении изменений в Требования о защите информации, не составляющей государственную тайну, содержащейся в государственных информационных системах», утвержденные приказом Федеральной службы по техническому и экспортному контролю от 11 февраля 2013 г. № 17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67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0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Изменения в сфере информационной безопасности  </a:t>
            </a:r>
            <a:r>
              <a:rPr lang="ru-RU" alt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на федеральном уровне</a:t>
            </a:r>
            <a:endParaRPr lang="ru-RU" altLang="ru-RU" sz="2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79388" y="980727"/>
            <a:ext cx="885666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техническому и экспортному контролю от 23.03.2017 № 49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внесении изменений в Состав и содержание организационных и технических мер по обеспечению безопасности персональных данных при их обработке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системах персональных данных, утвержденные приказом Федеральной службы по техническому и экспортному контролю от 18 февраля 2013 г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 и в Требования к обеспечению защиты информации в автоматизированных системах управления производственными и технологическими процессами на критически важных объектах, потенциально опасных объектах, а также объектах, представляющих повышенную опасность для жизни и здоровья людей и для окружающей природной среды, утвержденные приказом Федеральной службы по техническому и экспортному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от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марта 2014 г. № 31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12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0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Изменения в сфере информационной безопасности  </a:t>
            </a:r>
            <a:r>
              <a:rPr lang="ru-RU" alt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на федеральном уровне</a:t>
            </a:r>
            <a:endParaRPr lang="ru-RU" altLang="ru-RU" sz="2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79387" y="2516554"/>
            <a:ext cx="8713093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п. 9 Изменений, утвержденных постановлением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№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555,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  эксплуатация систем не допускается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указанных в п.8, в том числе при невыполнении установленных законодательством Российской Федерации требований о защите информации, включая отсутствие действующего аттестата соответствия требованиям безопасности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31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63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5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(«дорожной карты»)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2516-р»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25.10.2014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2125-р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29.12.2014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2769-р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утверждении Концепции региональной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информатизации»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14.02.2015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программам»</a:t>
            </a:r>
          </a:p>
        </p:txBody>
      </p:sp>
    </p:spTree>
    <p:extLst>
      <p:ext uri="{BB962C8B-B14F-4D97-AF65-F5344CB8AC3E}">
        <p14:creationId xmlns:p14="http://schemas.microsoft.com/office/powerpoint/2010/main" val="41537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(региональная) </a:t>
            </a:r>
            <a:endParaRPr lang="ru-RU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alt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Самарской области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28.04.2007 № 230-р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внедрения автоматизированной системы управления (АСУ РСО) в общеобразовательных учреждениях Самарской области» – </a:t>
            </a:r>
            <a:r>
              <a:rPr lang="ru-RU" alt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модуля для общеобразовательных учреждений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Самарской области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26.11.2015 </a:t>
            </a:r>
            <a:r>
              <a:rPr lang="ru-RU" altLang="ru-RU" sz="16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773(ред</a:t>
            </a:r>
            <a:r>
              <a:rPr lang="ru-RU" alt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 07.07.2016)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информационной системе Самарской области «Автоматизированная система управления региональной системой образования</a:t>
            </a:r>
            <a:r>
              <a:rPr lang="ru-RU" alt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altLang="ru-RU" sz="16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Самарской области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11.04.2015 № 126-од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административного регламента предоставления министерством образования и науки </a:t>
            </a:r>
            <a:r>
              <a:rPr lang="ru-RU" alt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государственной услуги «Предоставление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общего, основного общего, среднего общего образования по основным общеобразовательным программам»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altLang="ru-RU" sz="16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Самарской области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11.06.2015 № 201-од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административного регламента предоставления министерством образования и науки </a:t>
            </a:r>
            <a:r>
              <a:rPr lang="ru-RU" alt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</a:t>
            </a:r>
            <a:r>
              <a:rPr lang="ru-RU" alt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государственной услуги «Предоставление дошкольного образования по основной общеобразовательной программе, а также присмотр и уход»</a:t>
            </a:r>
          </a:p>
        </p:txBody>
      </p:sp>
    </p:spTree>
    <p:extLst>
      <p:ext uri="{BB962C8B-B14F-4D97-AF65-F5344CB8AC3E}">
        <p14:creationId xmlns:p14="http://schemas.microsoft.com/office/powerpoint/2010/main" val="826046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Разработка и внедрение модулей АСУ РСО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48038" y="836613"/>
            <a:ext cx="2736850" cy="12239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2007 г.</a:t>
            </a:r>
          </a:p>
          <a:p>
            <a:pPr algn="ctr">
              <a:defRPr/>
            </a:pPr>
            <a:r>
              <a:rPr lang="ru-RU" sz="1600" b="1" dirty="0"/>
              <a:t>Модуль «Общеобразовательное учреждение</a:t>
            </a:r>
            <a:r>
              <a:rPr lang="ru-RU" sz="1600" b="1" dirty="0" smtClean="0"/>
              <a:t>» </a:t>
            </a:r>
          </a:p>
          <a:p>
            <a:pPr algn="ctr">
              <a:defRPr/>
            </a:pPr>
            <a:r>
              <a:rPr lang="ru-RU" sz="1600" dirty="0" smtClean="0"/>
              <a:t>(в составе СГО)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338" y="1196975"/>
            <a:ext cx="2916237" cy="86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2011 г.</a:t>
            </a:r>
          </a:p>
          <a:p>
            <a:pPr algn="ctr">
              <a:defRPr/>
            </a:pPr>
            <a:r>
              <a:rPr lang="ru-RU" sz="1600" b="1" dirty="0"/>
              <a:t>Региональная часть (составляющая) АСУ РСО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325" y="1341438"/>
            <a:ext cx="2811463" cy="1150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2013 г.</a:t>
            </a:r>
          </a:p>
          <a:p>
            <a:pPr algn="ctr">
              <a:defRPr/>
            </a:pPr>
            <a:r>
              <a:rPr lang="ru-RU" sz="1600" b="1" dirty="0"/>
              <a:t>Модуль «Среднее профессиональное образование» (</a:t>
            </a:r>
            <a:r>
              <a:rPr lang="ru-RU" sz="1600" b="1" dirty="0" err="1"/>
              <a:t>СПО</a:t>
            </a:r>
            <a:r>
              <a:rPr lang="ru-RU" sz="1600" b="1" dirty="0"/>
              <a:t>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325" y="2708275"/>
            <a:ext cx="2811463" cy="6365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2013 г.</a:t>
            </a:r>
          </a:p>
          <a:p>
            <a:pPr algn="ctr">
              <a:defRPr/>
            </a:pPr>
            <a:r>
              <a:rPr lang="ru-RU" sz="1600" b="1" dirty="0"/>
              <a:t>Модуль «</a:t>
            </a:r>
            <a:r>
              <a:rPr lang="en-US" sz="1600" b="1" dirty="0" err="1"/>
              <a:t>IRTech</a:t>
            </a:r>
            <a:r>
              <a:rPr lang="en-US" sz="1600" b="1" dirty="0"/>
              <a:t> Security </a:t>
            </a:r>
            <a:r>
              <a:rPr lang="ru-RU" sz="1600" b="1" dirty="0"/>
              <a:t>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7338" y="2349500"/>
            <a:ext cx="2916237" cy="2447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2012 г.</a:t>
            </a:r>
          </a:p>
          <a:p>
            <a:pPr algn="ctr">
              <a:defRPr/>
            </a:pPr>
            <a:r>
              <a:rPr lang="ru-RU" sz="1600" b="1" dirty="0" smtClean="0"/>
              <a:t>Модуль «Е-услуги. Образование»: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/>
              <a:t>с 2013 г. – постановка на учет и зачисление детей в детские сады;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/>
              <a:t>с 2015 г. – прием заявлений в 1 классы школ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325" y="3573462"/>
            <a:ext cx="2811463" cy="14398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/>
          </a:p>
          <a:p>
            <a:pPr algn="ctr">
              <a:defRPr/>
            </a:pPr>
            <a:r>
              <a:rPr lang="ru-RU" sz="1600" b="1" dirty="0" smtClean="0"/>
              <a:t>2014 </a:t>
            </a:r>
            <a:r>
              <a:rPr lang="ru-RU" sz="1600" b="1" dirty="0"/>
              <a:t>г.</a:t>
            </a:r>
          </a:p>
          <a:p>
            <a:pPr algn="ctr">
              <a:defRPr/>
            </a:pPr>
            <a:r>
              <a:rPr lang="ru-RU" sz="1600" b="1" dirty="0"/>
              <a:t>Модуль </a:t>
            </a:r>
          </a:p>
          <a:p>
            <a:pPr algn="ctr">
              <a:defRPr/>
            </a:pPr>
            <a:r>
              <a:rPr lang="ru-RU" sz="1600" b="1" dirty="0"/>
              <a:t>«Дошкольная </a:t>
            </a:r>
            <a:r>
              <a:rPr lang="ru-RU" sz="1600" b="1" dirty="0" smtClean="0"/>
              <a:t>образовательная </a:t>
            </a:r>
            <a:r>
              <a:rPr lang="ru-RU" sz="1600" b="1" dirty="0"/>
              <a:t>организация</a:t>
            </a:r>
            <a:r>
              <a:rPr lang="ru-RU" sz="1600" b="1" dirty="0" smtClean="0"/>
              <a:t>»</a:t>
            </a:r>
          </a:p>
          <a:p>
            <a:pPr algn="ctr">
              <a:defRPr/>
            </a:pPr>
            <a:r>
              <a:rPr lang="ru-RU" sz="1400" dirty="0"/>
              <a:t>(в составе СГО)</a:t>
            </a:r>
          </a:p>
          <a:p>
            <a:pPr algn="ctr">
              <a:defRPr/>
            </a:pPr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237" y="5151438"/>
            <a:ext cx="3368676" cy="1587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dirty="0" smtClean="0"/>
              <a:t>Апробация модуля «Многоуровневая </a:t>
            </a:r>
            <a:r>
              <a:rPr lang="ru-RU" sz="1500" b="1" dirty="0"/>
              <a:t>система оценки </a:t>
            </a:r>
            <a:r>
              <a:rPr lang="ru-RU" sz="1500" b="1" dirty="0" smtClean="0"/>
              <a:t>качества образования»(с 2014 г.);</a:t>
            </a:r>
          </a:p>
          <a:p>
            <a:pPr>
              <a:defRPr/>
            </a:pPr>
            <a:r>
              <a:rPr lang="ru-RU" sz="1500" b="1" dirty="0" smtClean="0"/>
              <a:t>Внедрение модуля «Дополнительное </a:t>
            </a:r>
            <a:r>
              <a:rPr lang="ru-RU" sz="1500" b="1" dirty="0"/>
              <a:t>образование детей</a:t>
            </a:r>
            <a:r>
              <a:rPr lang="ru-RU" sz="1500" b="1" dirty="0" smtClean="0"/>
              <a:t>» </a:t>
            </a:r>
            <a:r>
              <a:rPr lang="ru-RU" sz="1400" dirty="0"/>
              <a:t>(в составе СГО</a:t>
            </a:r>
            <a:r>
              <a:rPr lang="ru-RU" sz="1400" dirty="0" smtClean="0"/>
              <a:t>)</a:t>
            </a:r>
            <a:r>
              <a:rPr lang="ru-RU" sz="1500" b="1" dirty="0" smtClean="0"/>
              <a:t> (с 2016г.).</a:t>
            </a:r>
            <a:endParaRPr lang="ru-RU" sz="15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94906" y="5151438"/>
            <a:ext cx="5272882" cy="1587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/>
              <a:t>2015-2018</a:t>
            </a:r>
            <a:endParaRPr lang="ru-RU" sz="1500" b="1" dirty="0"/>
          </a:p>
          <a:p>
            <a:pPr marL="285750" indent="-285750">
              <a:buFontTx/>
              <a:buChar char="-"/>
              <a:defRPr/>
            </a:pPr>
            <a:r>
              <a:rPr lang="ru-RU" sz="1500" b="1" dirty="0"/>
              <a:t>модуль «Учет контингента</a:t>
            </a:r>
            <a:r>
              <a:rPr lang="ru-RU" sz="1500" b="1" dirty="0" smtClean="0"/>
              <a:t>»</a:t>
            </a:r>
            <a:r>
              <a:rPr lang="en-US" sz="1500" b="1" dirty="0" smtClean="0"/>
              <a:t> (201</a:t>
            </a:r>
            <a:r>
              <a:rPr lang="ru-RU" sz="1500" b="1" dirty="0" smtClean="0"/>
              <a:t>5</a:t>
            </a:r>
            <a:r>
              <a:rPr lang="en-US" sz="1500" b="1" dirty="0" smtClean="0"/>
              <a:t>)</a:t>
            </a:r>
            <a:endParaRPr lang="ru-RU" sz="1500" b="1" dirty="0"/>
          </a:p>
          <a:p>
            <a:pPr marL="285750" indent="-285750">
              <a:buFontTx/>
              <a:buChar char="-"/>
              <a:defRPr/>
            </a:pPr>
            <a:r>
              <a:rPr lang="ru-RU" sz="1500" b="1" dirty="0" smtClean="0"/>
              <a:t>модули</a:t>
            </a:r>
            <a:r>
              <a:rPr lang="ru-RU" sz="1500" b="1" dirty="0"/>
              <a:t>: </a:t>
            </a:r>
            <a:r>
              <a:rPr lang="en-US" sz="1500" b="1" dirty="0" smtClean="0"/>
              <a:t>(201</a:t>
            </a:r>
            <a:r>
              <a:rPr lang="ru-RU" sz="1500" b="1" dirty="0" smtClean="0"/>
              <a:t>5</a:t>
            </a:r>
            <a:r>
              <a:rPr lang="en-US" sz="1500" b="1" dirty="0" smtClean="0"/>
              <a:t>-2017)</a:t>
            </a:r>
            <a:r>
              <a:rPr lang="ru-RU" sz="1500" b="1" dirty="0" smtClean="0"/>
              <a:t>; </a:t>
            </a:r>
            <a:r>
              <a:rPr lang="ru-RU" sz="1500" b="1" dirty="0"/>
              <a:t>«Региональная система оценки качества образования</a:t>
            </a:r>
            <a:r>
              <a:rPr lang="ru-RU" sz="1500" b="1" dirty="0" smtClean="0"/>
              <a:t>»</a:t>
            </a:r>
            <a:r>
              <a:rPr lang="en-US" sz="1500" b="1" dirty="0" smtClean="0"/>
              <a:t> (2016-2017)</a:t>
            </a:r>
            <a:r>
              <a:rPr lang="ru-RU" sz="1500" b="1" dirty="0" smtClean="0"/>
              <a:t>; </a:t>
            </a:r>
            <a:r>
              <a:rPr lang="ru-RU" sz="1500" b="1" dirty="0"/>
              <a:t>«Цифровые образовательные ресурсы</a:t>
            </a:r>
            <a:r>
              <a:rPr lang="ru-RU" sz="1500" b="1" dirty="0" smtClean="0"/>
              <a:t>» (2016-2017); </a:t>
            </a:r>
            <a:r>
              <a:rPr lang="ru-RU" sz="1500" b="1" dirty="0"/>
              <a:t>«Региональная образовательная система тестирования</a:t>
            </a:r>
            <a:r>
              <a:rPr lang="ru-RU" sz="1500" b="1" dirty="0" smtClean="0"/>
              <a:t>» (2017); </a:t>
            </a:r>
            <a:r>
              <a:rPr lang="ru-RU" sz="1500" b="1" dirty="0"/>
              <a:t>«Школьное питание</a:t>
            </a:r>
            <a:r>
              <a:rPr lang="ru-RU" sz="1500" b="1" dirty="0" smtClean="0"/>
              <a:t>» (2017-2018)</a:t>
            </a:r>
            <a:endParaRPr lang="ru-RU" sz="1500" b="1" dirty="0"/>
          </a:p>
        </p:txBody>
      </p:sp>
      <p:sp>
        <p:nvSpPr>
          <p:cNvPr id="3" name="Овал 2"/>
          <p:cNvSpPr/>
          <p:nvPr/>
        </p:nvSpPr>
        <p:spPr>
          <a:xfrm>
            <a:off x="4186238" y="28146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АСУ РСО</a:t>
            </a:r>
          </a:p>
        </p:txBody>
      </p:sp>
      <p:cxnSp>
        <p:nvCxnSpPr>
          <p:cNvPr id="5" name="Прямая соединительная линия 4"/>
          <p:cNvCxnSpPr>
            <a:stCxn id="2" idx="2"/>
            <a:endCxn id="3" idx="0"/>
          </p:cNvCxnSpPr>
          <p:nvPr/>
        </p:nvCxnSpPr>
        <p:spPr>
          <a:xfrm flipH="1">
            <a:off x="4643438" y="2060575"/>
            <a:ext cx="73025" cy="75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3" idx="7"/>
          </p:cNvCxnSpPr>
          <p:nvPr/>
        </p:nvCxnSpPr>
        <p:spPr>
          <a:xfrm flipH="1">
            <a:off x="4967288" y="2205038"/>
            <a:ext cx="1190625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1"/>
            <a:endCxn id="3" idx="6"/>
          </p:cNvCxnSpPr>
          <p:nvPr/>
        </p:nvCxnSpPr>
        <p:spPr>
          <a:xfrm flipH="1">
            <a:off x="5100638" y="3027363"/>
            <a:ext cx="1055687" cy="24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3" idx="1"/>
          </p:cNvCxnSpPr>
          <p:nvPr/>
        </p:nvCxnSpPr>
        <p:spPr>
          <a:xfrm>
            <a:off x="3059113" y="2060575"/>
            <a:ext cx="1260475" cy="88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2" idx="3"/>
          </p:cNvCxnSpPr>
          <p:nvPr/>
        </p:nvCxnSpPr>
        <p:spPr>
          <a:xfrm flipV="1">
            <a:off x="3203575" y="3344863"/>
            <a:ext cx="982663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3" idx="3"/>
          </p:cNvCxnSpPr>
          <p:nvPr/>
        </p:nvCxnSpPr>
        <p:spPr>
          <a:xfrm flipV="1">
            <a:off x="3203575" y="3595127"/>
            <a:ext cx="1116574" cy="1556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3" idx="1"/>
            <a:endCxn id="3" idx="5"/>
          </p:cNvCxnSpPr>
          <p:nvPr/>
        </p:nvCxnSpPr>
        <p:spPr>
          <a:xfrm flipH="1" flipV="1">
            <a:off x="4966727" y="3595127"/>
            <a:ext cx="1189598" cy="698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" idx="4"/>
          </p:cNvCxnSpPr>
          <p:nvPr/>
        </p:nvCxnSpPr>
        <p:spPr>
          <a:xfrm>
            <a:off x="4643438" y="3729038"/>
            <a:ext cx="865187" cy="142240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7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Основные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цели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 smtClean="0"/>
              <a:t>usability</a:t>
            </a:r>
            <a:r>
              <a:rPr lang="ru-RU" sz="2400" b="1" i="1" dirty="0" smtClean="0"/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49" y="2157649"/>
            <a:ext cx="9021763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в электронной форме в 1 классы государственных и муниципальных школ осуществляется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января 2015 года.</a:t>
            </a:r>
          </a:p>
          <a:p>
            <a:pPr indent="360000" algn="just">
              <a:defRPr/>
            </a:pP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оптимизирована схема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заявлений в 1 классы государственных и муниципальных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 органы управления образованием обязаны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чем за 2 месяца до даты начала приема заявлений в 1 класс: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дошкольных образовательных организаций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мониторинга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базы школ (правил приема и перевода) с целью контроля за ее соответствием  нормам действующего федерального и регионального законодательства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специальный раздел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приему в 1 классы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учебный год;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обучения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доступа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 в сети Интернет для тренировки подачи заявления в 1 класс по адресу: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etest.asurso.ru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13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27085</TotalTime>
  <Words>3922</Words>
  <Application>Microsoft Office PowerPoint</Application>
  <PresentationFormat>Экран (4:3)</PresentationFormat>
  <Paragraphs>389</Paragraphs>
  <Slides>39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Льольин Константин Владимирович</cp:lastModifiedBy>
  <cp:revision>1277</cp:revision>
  <cp:lastPrinted>2015-06-29T11:43:25Z</cp:lastPrinted>
  <dcterms:created xsi:type="dcterms:W3CDTF">2011-08-02T12:15:49Z</dcterms:created>
  <dcterms:modified xsi:type="dcterms:W3CDTF">2017-06-26T11:52:36Z</dcterms:modified>
</cp:coreProperties>
</file>