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0" r:id="rId2"/>
    <p:sldId id="256" r:id="rId3"/>
    <p:sldId id="264" r:id="rId4"/>
    <p:sldId id="257" r:id="rId5"/>
    <p:sldId id="261" r:id="rId6"/>
    <p:sldId id="269" r:id="rId7"/>
    <p:sldId id="266" r:id="rId8"/>
    <p:sldId id="268" r:id="rId9"/>
    <p:sldId id="271" r:id="rId10"/>
    <p:sldId id="272" r:id="rId11"/>
    <p:sldId id="263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B7D"/>
    <a:srgbClr val="8AB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324" autoAdjust="0"/>
  </p:normalViewPr>
  <p:slideViewPr>
    <p:cSldViewPr snapToGrid="0">
      <p:cViewPr>
        <p:scale>
          <a:sx n="99" d="100"/>
          <a:sy n="99" d="100"/>
        </p:scale>
        <p:origin x="-726" y="-1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84808-0CBF-BC4A-BDE5-B74CFBC2664B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B7696-E4C5-7B45-B50A-4F80E20D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4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CA8-4E0D-4303-9BF9-63A8D54E8930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6D9B-2AEA-46F9-ADA2-D88651CE5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0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CA8-4E0D-4303-9BF9-63A8D54E8930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6D9B-2AEA-46F9-ADA2-D88651CE5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CA8-4E0D-4303-9BF9-63A8D54E8930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6D9B-2AEA-46F9-ADA2-D88651CE5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3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CA8-4E0D-4303-9BF9-63A8D54E8930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6D9B-2AEA-46F9-ADA2-D88651CE5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CA8-4E0D-4303-9BF9-63A8D54E8930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6D9B-2AEA-46F9-ADA2-D88651CE5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5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CA8-4E0D-4303-9BF9-63A8D54E8930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6D9B-2AEA-46F9-ADA2-D88651CE5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69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CA8-4E0D-4303-9BF9-63A8D54E8930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6D9B-2AEA-46F9-ADA2-D88651CE5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5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CA8-4E0D-4303-9BF9-63A8D54E8930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6D9B-2AEA-46F9-ADA2-D88651CE5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7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CA8-4E0D-4303-9BF9-63A8D54E8930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6D9B-2AEA-46F9-ADA2-D88651CE5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2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CA8-4E0D-4303-9BF9-63A8D54E8930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6D9B-2AEA-46F9-ADA2-D88651CE5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5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CA8-4E0D-4303-9BF9-63A8D54E8930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6D9B-2AEA-46F9-ADA2-D88651CE5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3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3FCA8-4E0D-4303-9BF9-63A8D54E8930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96D9B-2AEA-46F9-ADA2-D88651CE5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4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902952" cy="6858000"/>
          </a:xfrm>
          <a:prstGeom prst="rect">
            <a:avLst/>
          </a:prstGeom>
        </p:spPr>
      </p:pic>
      <p:sp>
        <p:nvSpPr>
          <p:cNvPr id="4" name="Shape 39"/>
          <p:cNvSpPr/>
          <p:nvPr/>
        </p:nvSpPr>
        <p:spPr>
          <a:xfrm>
            <a:off x="1173858" y="903792"/>
            <a:ext cx="8455917" cy="2165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228600">
              <a:defRPr sz="1800"/>
            </a:pPr>
            <a:r>
              <a:rPr lang="ru-RU" sz="3400" dirty="0">
                <a:latin typeface="Exo 2 Extra Light" panose="00000300000000000000" pitchFamily="2" charset="-52"/>
                <a:ea typeface="Open Sans Light"/>
                <a:cs typeface="Open Sans Light"/>
                <a:sym typeface="Open Sans Light"/>
              </a:rPr>
              <a:t>Региональные порталы дополнительного образования как элемент образовательное системы региона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2" y="4270822"/>
            <a:ext cx="3171276" cy="7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9625"/>
            <a:ext cx="990295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1" y="1055"/>
            <a:ext cx="2016558" cy="645929"/>
          </a:xfrm>
          <a:prstGeom prst="rect">
            <a:avLst/>
          </a:prstGeom>
        </p:spPr>
      </p:pic>
      <p:sp>
        <p:nvSpPr>
          <p:cNvPr id="6" name="Shape 39"/>
          <p:cNvSpPr/>
          <p:nvPr/>
        </p:nvSpPr>
        <p:spPr>
          <a:xfrm>
            <a:off x="4405993" y="185220"/>
            <a:ext cx="2044673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info@inlearno.ru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 flipV="1">
            <a:off x="4283363" y="216701"/>
            <a:ext cx="0" cy="198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60573" y="1100269"/>
            <a:ext cx="576050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ts val="3480"/>
              </a:lnSpc>
              <a:defRPr sz="1800"/>
            </a:pPr>
            <a:r>
              <a:rPr lang="ru-RU" sz="2000" dirty="0" smtClean="0">
                <a:latin typeface="Exo 2 Semi Bold" panose="000007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  <a:sym typeface="Open Sans Light"/>
              </a:rPr>
              <a:t>Встраивание в образовательную систему региона</a:t>
            </a:r>
            <a:endParaRPr lang="ru-RU" sz="2000" dirty="0">
              <a:latin typeface="Exo 2 Semi Bold" panose="00000700000000000000" pitchFamily="2" charset="-52"/>
              <a:ea typeface="Open Sans Extrabold" panose="020B0906030804020204" pitchFamily="34" charset="0"/>
              <a:cs typeface="Open Sans Extrabold" panose="020B0906030804020204" pitchFamily="34" charset="0"/>
              <a:sym typeface="Open Sans Ligh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4" y="1035448"/>
            <a:ext cx="755392" cy="755392"/>
          </a:xfrm>
          <a:prstGeom prst="rect">
            <a:avLst/>
          </a:prstGeom>
        </p:spPr>
      </p:pic>
      <p:sp>
        <p:nvSpPr>
          <p:cNvPr id="10" name="Shape 39"/>
          <p:cNvSpPr/>
          <p:nvPr/>
        </p:nvSpPr>
        <p:spPr>
          <a:xfrm>
            <a:off x="1783824" y="2467381"/>
            <a:ext cx="4434096" cy="3919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42900" indent="-342900" defTabSz="228600">
              <a:lnSpc>
                <a:spcPts val="2480"/>
              </a:lnSpc>
              <a:buAutoNum type="arabicPeriod"/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Интеграция с информационными системами региона (Контингент, Сетевой город и других). Передача данных в дневники с индивидуальными предложениями.</a:t>
            </a:r>
          </a:p>
          <a:p>
            <a:pPr marL="342900" indent="-342900" defTabSz="228600">
              <a:lnSpc>
                <a:spcPts val="2480"/>
              </a:lnSpc>
              <a:buAutoNum type="arabicPeriod"/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Интеграция </a:t>
            </a: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с системой оценки качества программ дополнительного образования или ее разработка на основе портала.</a:t>
            </a:r>
          </a:p>
          <a:p>
            <a:pPr marL="342900" indent="-342900" defTabSz="228600">
              <a:lnSpc>
                <a:spcPts val="2480"/>
              </a:lnSpc>
              <a:buAutoNum type="arabicPeriod"/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Внедрение передовых методик: сетевое взаимодействие, оценка качества.</a:t>
            </a:r>
          </a:p>
        </p:txBody>
      </p:sp>
      <p:sp>
        <p:nvSpPr>
          <p:cNvPr id="16" name="Shape 39"/>
          <p:cNvSpPr/>
          <p:nvPr/>
        </p:nvSpPr>
        <p:spPr>
          <a:xfrm>
            <a:off x="2636366" y="188405"/>
            <a:ext cx="2501660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+7</a:t>
            </a:r>
            <a:r>
              <a:rPr lang="ru-RU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 </a:t>
            </a: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(495) 255-32-02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8744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90295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51" y="3258502"/>
            <a:ext cx="2525395" cy="25253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7408" y="4459083"/>
            <a:ext cx="36408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Exo 2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Владимир </a:t>
            </a:r>
            <a:r>
              <a:rPr lang="ru-RU" sz="2000" b="1" dirty="0" err="1" smtClean="0">
                <a:latin typeface="Exo 2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Шашков</a:t>
            </a:r>
            <a:r>
              <a:rPr lang="ru-RU" sz="2000" b="1" dirty="0">
                <a:latin typeface="Exo 2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000" b="1" dirty="0">
                <a:latin typeface="Exo 2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>
                <a:latin typeface="Exo 2 Extra Light" panose="000003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+7 </a:t>
            </a:r>
            <a:r>
              <a:rPr lang="en-US" sz="2000" dirty="0" smtClean="0">
                <a:latin typeface="Exo 2 Extra Light" panose="000003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(926)</a:t>
            </a:r>
            <a:r>
              <a:rPr lang="ru-RU" sz="2000" dirty="0" smtClean="0">
                <a:latin typeface="Exo 2 Extra Light" panose="000003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latin typeface="Exo 2 Extra Light" panose="000003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093-55-56</a:t>
            </a:r>
            <a:endParaRPr lang="ru-RU" sz="2000" dirty="0">
              <a:latin typeface="Exo 2 Extra Light" panose="000003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2000" u="sng" dirty="0" smtClean="0">
                <a:latin typeface="Exo 2 Extra Light" panose="000003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mail@inlearno.ru</a:t>
            </a:r>
            <a:endParaRPr lang="en-US" sz="2000" u="sng" dirty="0">
              <a:latin typeface="Exo 2 Extra Light" panose="000003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hape 118"/>
          <p:cNvSpPr/>
          <p:nvPr/>
        </p:nvSpPr>
        <p:spPr>
          <a:xfrm>
            <a:off x="1539009" y="3392044"/>
            <a:ext cx="3752956" cy="104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457200">
              <a:defRPr sz="10000" cap="all">
                <a:solidFill>
                  <a:srgbClr val="FFFFFF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</a:lstStyle>
          <a:p>
            <a:pPr algn="ctr">
              <a:lnSpc>
                <a:spcPts val="3800"/>
              </a:lnSpc>
            </a:pPr>
            <a:r>
              <a:rPr lang="ru-RU" sz="4000" cap="none" dirty="0">
                <a:solidFill>
                  <a:srgbClr val="4E3B7D"/>
                </a:solidFill>
                <a:latin typeface="Exo 2 Extra 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Спасибо за</a:t>
            </a:r>
            <a:br>
              <a:rPr lang="ru-RU" sz="4000" cap="none" dirty="0">
                <a:solidFill>
                  <a:srgbClr val="4E3B7D"/>
                </a:solidFill>
                <a:latin typeface="Exo 2 Extra 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000" cap="none" dirty="0">
                <a:solidFill>
                  <a:srgbClr val="4E3B7D"/>
                </a:solidFill>
                <a:latin typeface="Exo 2 Extra 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4407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90295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1" y="1055"/>
            <a:ext cx="2016558" cy="645929"/>
          </a:xfrm>
          <a:prstGeom prst="rect">
            <a:avLst/>
          </a:prstGeom>
        </p:spPr>
      </p:pic>
      <p:sp>
        <p:nvSpPr>
          <p:cNvPr id="6" name="Shape 39"/>
          <p:cNvSpPr/>
          <p:nvPr/>
        </p:nvSpPr>
        <p:spPr>
          <a:xfrm>
            <a:off x="4405993" y="185220"/>
            <a:ext cx="2044673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info@inlearno.ru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 flipV="1">
            <a:off x="4283363" y="216701"/>
            <a:ext cx="0" cy="198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60573" y="1100269"/>
            <a:ext cx="6400214" cy="505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ts val="3480"/>
              </a:lnSpc>
              <a:defRPr sz="1800"/>
            </a:pPr>
            <a:r>
              <a:rPr lang="ru-RU" sz="2000" dirty="0" smtClean="0">
                <a:latin typeface="Exo 2 Semi Bold" panose="000007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  <a:sym typeface="Open Sans Light"/>
              </a:rPr>
              <a:t>Что такое </a:t>
            </a:r>
            <a:r>
              <a:rPr lang="en-US" sz="2000" dirty="0" err="1" smtClean="0">
                <a:latin typeface="Exo 2 Semi Bold" panose="000007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  <a:sym typeface="Open Sans Light"/>
              </a:rPr>
              <a:t>Inlearno</a:t>
            </a:r>
            <a:r>
              <a:rPr lang="en-US" sz="2000" dirty="0" smtClean="0">
                <a:latin typeface="Exo 2 Semi Bold" panose="000007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  <a:sym typeface="Open Sans Light"/>
              </a:rPr>
              <a:t>?</a:t>
            </a:r>
            <a:endParaRPr lang="ru-RU" sz="2000" dirty="0">
              <a:latin typeface="Exo 2 Semi Bold" panose="00000700000000000000" pitchFamily="2" charset="-52"/>
              <a:ea typeface="Open Sans Extrabold" panose="020B0906030804020204" pitchFamily="34" charset="0"/>
              <a:cs typeface="Open Sans Extrabold" panose="020B0906030804020204" pitchFamily="34" charset="0"/>
              <a:sym typeface="Open Sans Ligh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4" y="1035448"/>
            <a:ext cx="755392" cy="755392"/>
          </a:xfrm>
          <a:prstGeom prst="rect">
            <a:avLst/>
          </a:prstGeom>
        </p:spPr>
      </p:pic>
      <p:sp>
        <p:nvSpPr>
          <p:cNvPr id="10" name="Shape 39"/>
          <p:cNvSpPr/>
          <p:nvPr/>
        </p:nvSpPr>
        <p:spPr>
          <a:xfrm>
            <a:off x="1783823" y="2541560"/>
            <a:ext cx="4106837" cy="3598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228600">
              <a:lnSpc>
                <a:spcPts val="2480"/>
              </a:lnSpc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Система бронирования экскурсий для классов. Отдельно на нашем решении создан Портал кружкового движения для АСИ.</a:t>
            </a:r>
          </a:p>
          <a:p>
            <a:pPr defTabSz="228600">
              <a:lnSpc>
                <a:spcPts val="2480"/>
              </a:lnSpc>
              <a:defRPr sz="1800"/>
            </a:pPr>
            <a:endParaRPr lang="ru-RU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228600">
              <a:lnSpc>
                <a:spcPts val="2480"/>
              </a:lnSpc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- Опыт 4 года.</a:t>
            </a:r>
            <a:b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- 45000 зарегистрированных пользователей.</a:t>
            </a:r>
          </a:p>
          <a:p>
            <a:pPr defTabSz="228600">
              <a:lnSpc>
                <a:spcPts val="2480"/>
              </a:lnSpc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- 9800 программ и мероприятий.</a:t>
            </a:r>
          </a:p>
          <a:p>
            <a:pPr defTabSz="228600">
              <a:lnSpc>
                <a:spcPts val="2480"/>
              </a:lnSpc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- 1050 организаторов программ.</a:t>
            </a:r>
          </a:p>
          <a:p>
            <a:pPr defTabSz="228600">
              <a:lnSpc>
                <a:spcPts val="2480"/>
              </a:lnSpc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- 15000 выполненных заказов.</a:t>
            </a:r>
            <a:endParaRPr lang="en-US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01" y="4039101"/>
            <a:ext cx="603657" cy="603657"/>
          </a:xfrm>
          <a:prstGeom prst="rect">
            <a:avLst/>
          </a:prstGeom>
        </p:spPr>
      </p:pic>
      <p:sp>
        <p:nvSpPr>
          <p:cNvPr id="16" name="Shape 39"/>
          <p:cNvSpPr/>
          <p:nvPr/>
        </p:nvSpPr>
        <p:spPr>
          <a:xfrm>
            <a:off x="2636366" y="188405"/>
            <a:ext cx="2501660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+7</a:t>
            </a:r>
            <a:r>
              <a:rPr lang="ru-RU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 </a:t>
            </a: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(495) 255-32-02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53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90295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1" y="1055"/>
            <a:ext cx="2016558" cy="645929"/>
          </a:xfrm>
          <a:prstGeom prst="rect">
            <a:avLst/>
          </a:prstGeom>
        </p:spPr>
      </p:pic>
      <p:sp>
        <p:nvSpPr>
          <p:cNvPr id="6" name="Shape 39"/>
          <p:cNvSpPr/>
          <p:nvPr/>
        </p:nvSpPr>
        <p:spPr>
          <a:xfrm>
            <a:off x="4405993" y="185220"/>
            <a:ext cx="2044673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info@inlearno.ru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 flipV="1">
            <a:off x="4283363" y="216701"/>
            <a:ext cx="0" cy="198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60573" y="1100269"/>
            <a:ext cx="6400214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ts val="3480"/>
              </a:lnSpc>
              <a:defRPr sz="1800"/>
            </a:pPr>
            <a:r>
              <a:rPr lang="ru-RU" sz="2000" dirty="0" smtClean="0">
                <a:latin typeface="Exo 2 Semi Bold" panose="000007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  <a:sym typeface="Open Sans Light"/>
              </a:rPr>
              <a:t>Что такое Региональный портал дополнительного образования?</a:t>
            </a:r>
            <a:endParaRPr lang="ru-RU" sz="2000" dirty="0">
              <a:latin typeface="Exo 2 Semi Bold" panose="00000700000000000000" pitchFamily="2" charset="-52"/>
              <a:ea typeface="Open Sans Extrabold" panose="020B0906030804020204" pitchFamily="34" charset="0"/>
              <a:cs typeface="Open Sans Extrabold" panose="020B0906030804020204" pitchFamily="34" charset="0"/>
              <a:sym typeface="Open Sans Ligh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4" y="1035448"/>
            <a:ext cx="755392" cy="755392"/>
          </a:xfrm>
          <a:prstGeom prst="rect">
            <a:avLst/>
          </a:prstGeom>
        </p:spPr>
      </p:pic>
      <p:sp>
        <p:nvSpPr>
          <p:cNvPr id="10" name="Shape 39"/>
          <p:cNvSpPr/>
          <p:nvPr/>
        </p:nvSpPr>
        <p:spPr>
          <a:xfrm>
            <a:off x="1783824" y="2590519"/>
            <a:ext cx="3184876" cy="3250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228600">
              <a:lnSpc>
                <a:spcPts val="2480"/>
              </a:lnSpc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Это информационная система состоящая из двух основных частей:</a:t>
            </a:r>
          </a:p>
          <a:p>
            <a:pPr defTabSz="228600">
              <a:lnSpc>
                <a:spcPts val="2480"/>
              </a:lnSpc>
              <a:defRPr sz="1800"/>
            </a:pPr>
            <a:endParaRPr lang="ru-RU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228600">
              <a:lnSpc>
                <a:spcPts val="2480"/>
              </a:lnSpc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1. Пользовательская часть – сайт;</a:t>
            </a:r>
          </a:p>
          <a:p>
            <a:pPr defTabSz="228600">
              <a:lnSpc>
                <a:spcPts val="2480"/>
              </a:lnSpc>
              <a:defRPr sz="1800"/>
            </a:pPr>
            <a:endParaRPr lang="ru-RU" dirty="0" smtClean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228600">
              <a:lnSpc>
                <a:spcPts val="2480"/>
              </a:lnSpc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2. Административная часть – система управления информационной системой.</a:t>
            </a:r>
          </a:p>
        </p:txBody>
      </p:sp>
      <p:sp>
        <p:nvSpPr>
          <p:cNvPr id="16" name="Shape 39"/>
          <p:cNvSpPr/>
          <p:nvPr/>
        </p:nvSpPr>
        <p:spPr>
          <a:xfrm>
            <a:off x="2636366" y="188405"/>
            <a:ext cx="2501660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+7</a:t>
            </a:r>
            <a:r>
              <a:rPr lang="ru-RU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 </a:t>
            </a: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(495) 255-32-02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1546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90295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1" y="1055"/>
            <a:ext cx="2016558" cy="645929"/>
          </a:xfrm>
          <a:prstGeom prst="rect">
            <a:avLst/>
          </a:prstGeom>
        </p:spPr>
      </p:pic>
      <p:sp>
        <p:nvSpPr>
          <p:cNvPr id="5" name="Shape 39"/>
          <p:cNvSpPr/>
          <p:nvPr/>
        </p:nvSpPr>
        <p:spPr>
          <a:xfrm>
            <a:off x="2636366" y="188405"/>
            <a:ext cx="2501660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+7</a:t>
            </a:r>
            <a:r>
              <a:rPr lang="ru-RU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 </a:t>
            </a: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(495) 255-32-02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 flipV="1">
            <a:off x="4283363" y="216701"/>
            <a:ext cx="0" cy="198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60573" y="1100269"/>
            <a:ext cx="6400214" cy="505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ts val="3480"/>
              </a:lnSpc>
              <a:defRPr sz="1800"/>
            </a:pPr>
            <a:r>
              <a:rPr lang="ru-RU" sz="2000" dirty="0" smtClean="0">
                <a:latin typeface="Exo 2 Semi Bold" panose="000007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  <a:sym typeface="Open Sans Light"/>
              </a:rPr>
              <a:t>Функции сайта</a:t>
            </a:r>
            <a:endParaRPr lang="ru-RU" sz="2000" dirty="0">
              <a:latin typeface="Exo 2 Semi Bold" panose="00000700000000000000" pitchFamily="2" charset="-52"/>
              <a:ea typeface="Open Sans Extrabold" panose="020B0906030804020204" pitchFamily="34" charset="0"/>
              <a:cs typeface="Open Sans Extrabold" panose="020B0906030804020204" pitchFamily="34" charset="0"/>
              <a:sym typeface="Open Sans Ligh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78" y="1030948"/>
            <a:ext cx="733175" cy="733175"/>
          </a:xfrm>
          <a:prstGeom prst="rect">
            <a:avLst/>
          </a:prstGeom>
        </p:spPr>
      </p:pic>
      <p:sp>
        <p:nvSpPr>
          <p:cNvPr id="12" name="Shape 39"/>
          <p:cNvSpPr/>
          <p:nvPr/>
        </p:nvSpPr>
        <p:spPr>
          <a:xfrm>
            <a:off x="1783824" y="2256134"/>
            <a:ext cx="3354202" cy="3919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228600">
              <a:lnSpc>
                <a:spcPts val="2480"/>
              </a:lnSpc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1. Поиск организаций </a:t>
            </a:r>
            <a:r>
              <a:rPr lang="ru-RU" dirty="0" err="1" smtClean="0">
                <a:latin typeface="Open Sans Light"/>
                <a:ea typeface="Open Sans Light"/>
                <a:cs typeface="Open Sans Light"/>
                <a:sym typeface="Open Sans Light"/>
              </a:rPr>
              <a:t>допобразования</a:t>
            </a: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, поиск программ и мероприятий, индивидуальные рекомендации. </a:t>
            </a:r>
            <a:endParaRPr lang="en-US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228600">
              <a:lnSpc>
                <a:spcPts val="2480"/>
              </a:lnSpc>
              <a:defRPr sz="1800"/>
            </a:pPr>
            <a:endParaRPr lang="ru-RU" dirty="0" smtClean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228600">
              <a:lnSpc>
                <a:spcPts val="2480"/>
              </a:lnSpc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2. Новости, методические материалы, нормативные акты.</a:t>
            </a:r>
          </a:p>
          <a:p>
            <a:pPr defTabSz="228600">
              <a:lnSpc>
                <a:spcPts val="2480"/>
              </a:lnSpc>
              <a:defRPr sz="1800"/>
            </a:pPr>
            <a:endParaRPr lang="ru-RU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228600">
              <a:lnSpc>
                <a:spcPts val="2480"/>
              </a:lnSpc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3. Личный кабинет пользователя.</a:t>
            </a:r>
            <a:endParaRPr lang="ru-RU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" name="Shape 39"/>
          <p:cNvSpPr/>
          <p:nvPr/>
        </p:nvSpPr>
        <p:spPr>
          <a:xfrm>
            <a:off x="4405993" y="185220"/>
            <a:ext cx="2044673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info@inlearno.ru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784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1" y="1055"/>
            <a:ext cx="2016558" cy="64592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 flipV="1">
            <a:off x="4283363" y="216701"/>
            <a:ext cx="0" cy="198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660573" y="1100269"/>
            <a:ext cx="6400214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ts val="3480"/>
              </a:lnSpc>
              <a:defRPr sz="1800"/>
            </a:pPr>
            <a:r>
              <a:rPr lang="ru-RU" sz="1600" dirty="0" smtClean="0">
                <a:latin typeface="Exo 2 Semi Bold" panose="000007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  <a:sym typeface="Open Sans Light"/>
              </a:rPr>
              <a:t>Как это выглядит. Каталог</a:t>
            </a:r>
            <a:endParaRPr lang="ru-RU" sz="1600" dirty="0">
              <a:latin typeface="Exo 2 Semi Bold" panose="00000700000000000000" pitchFamily="2" charset="-52"/>
              <a:ea typeface="Open Sans Extrabold" panose="020B0906030804020204" pitchFamily="34" charset="0"/>
              <a:cs typeface="Open Sans Extrabold" panose="020B0906030804020204" pitchFamily="34" charset="0"/>
              <a:sym typeface="Open Sans Light"/>
            </a:endParaRPr>
          </a:p>
        </p:txBody>
      </p:sp>
      <p:sp>
        <p:nvSpPr>
          <p:cNvPr id="14" name="Shape 39"/>
          <p:cNvSpPr/>
          <p:nvPr/>
        </p:nvSpPr>
        <p:spPr>
          <a:xfrm>
            <a:off x="4405993" y="185220"/>
            <a:ext cx="2044673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info@inlearno.ru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1" y="1087862"/>
            <a:ext cx="702070" cy="697626"/>
          </a:xfrm>
          <a:prstGeom prst="rect">
            <a:avLst/>
          </a:prstGeom>
        </p:spPr>
      </p:pic>
      <p:sp>
        <p:nvSpPr>
          <p:cNvPr id="13" name="Shape 39"/>
          <p:cNvSpPr/>
          <p:nvPr/>
        </p:nvSpPr>
        <p:spPr>
          <a:xfrm>
            <a:off x="2636366" y="188405"/>
            <a:ext cx="2501660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+7</a:t>
            </a:r>
            <a:r>
              <a:rPr lang="ru-RU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 </a:t>
            </a: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(495) 255-32-02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2" y="1785488"/>
            <a:ext cx="8680368" cy="487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13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90295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1" y="1055"/>
            <a:ext cx="2016558" cy="645929"/>
          </a:xfrm>
          <a:prstGeom prst="rect">
            <a:avLst/>
          </a:prstGeom>
        </p:spPr>
      </p:pic>
      <p:sp>
        <p:nvSpPr>
          <p:cNvPr id="5" name="Shape 39"/>
          <p:cNvSpPr/>
          <p:nvPr/>
        </p:nvSpPr>
        <p:spPr>
          <a:xfrm>
            <a:off x="2636366" y="188405"/>
            <a:ext cx="2501660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+7</a:t>
            </a:r>
            <a:r>
              <a:rPr lang="ru-RU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 </a:t>
            </a: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(495) 255-32-02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 flipV="1">
            <a:off x="4283363" y="216701"/>
            <a:ext cx="0" cy="198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60573" y="1100269"/>
            <a:ext cx="6400214" cy="505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ts val="3480"/>
              </a:lnSpc>
              <a:defRPr sz="1800"/>
            </a:pPr>
            <a:r>
              <a:rPr lang="ru-RU" sz="2000" dirty="0" smtClean="0">
                <a:latin typeface="Exo 2 Semi Bold" panose="000007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  <a:sym typeface="Open Sans Light"/>
              </a:rPr>
              <a:t>Функции системы управления порталом</a:t>
            </a:r>
            <a:endParaRPr lang="ru-RU" sz="2000" dirty="0">
              <a:latin typeface="Exo 2 Semi Bold" panose="00000700000000000000" pitchFamily="2" charset="-52"/>
              <a:ea typeface="Open Sans Extrabold" panose="020B0906030804020204" pitchFamily="34" charset="0"/>
              <a:cs typeface="Open Sans Extrabold" panose="020B0906030804020204" pitchFamily="34" charset="0"/>
              <a:sym typeface="Open Sans Ligh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78" y="1030948"/>
            <a:ext cx="733175" cy="733175"/>
          </a:xfrm>
          <a:prstGeom prst="rect">
            <a:avLst/>
          </a:prstGeom>
        </p:spPr>
      </p:pic>
      <p:sp>
        <p:nvSpPr>
          <p:cNvPr id="12" name="Shape 39"/>
          <p:cNvSpPr/>
          <p:nvPr/>
        </p:nvSpPr>
        <p:spPr>
          <a:xfrm>
            <a:off x="1610572" y="1775235"/>
            <a:ext cx="4666843" cy="488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228600">
              <a:lnSpc>
                <a:spcPts val="2480"/>
              </a:lnSpc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1. Личный кабинет организации </a:t>
            </a:r>
            <a:r>
              <a:rPr lang="ru-RU" dirty="0" err="1" smtClean="0">
                <a:latin typeface="Open Sans Light"/>
                <a:ea typeface="Open Sans Light"/>
                <a:cs typeface="Open Sans Light"/>
                <a:sym typeface="Open Sans Light"/>
              </a:rPr>
              <a:t>допобразования</a:t>
            </a: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endParaRPr lang="en-US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228600">
              <a:lnSpc>
                <a:spcPts val="2480"/>
              </a:lnSpc>
              <a:defRPr sz="1800"/>
            </a:pPr>
            <a:endParaRPr lang="ru-RU" dirty="0" smtClean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228600">
              <a:lnSpc>
                <a:spcPts val="2480"/>
              </a:lnSpc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2. Личный кабинет администратора портала.</a:t>
            </a:r>
          </a:p>
          <a:p>
            <a:pPr defTabSz="228600">
              <a:lnSpc>
                <a:spcPts val="2480"/>
              </a:lnSpc>
              <a:defRPr sz="1800"/>
            </a:pPr>
            <a:endParaRPr lang="ru-RU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228600">
              <a:lnSpc>
                <a:spcPts val="2480"/>
              </a:lnSpc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3. Публикация программ и мероприятий.</a:t>
            </a:r>
          </a:p>
          <a:p>
            <a:pPr defTabSz="228600">
              <a:lnSpc>
                <a:spcPts val="2480"/>
              </a:lnSpc>
              <a:defRPr sz="1800"/>
            </a:pPr>
            <a:endParaRPr lang="ru-RU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228600">
              <a:lnSpc>
                <a:spcPts val="2480"/>
              </a:lnSpc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4. Работа с заявками на предварительную запись.</a:t>
            </a:r>
          </a:p>
          <a:p>
            <a:pPr defTabSz="228600">
              <a:lnSpc>
                <a:spcPts val="2480"/>
              </a:lnSpc>
              <a:defRPr sz="1800"/>
            </a:pPr>
            <a:endParaRPr lang="ru-RU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228600">
              <a:lnSpc>
                <a:spcPts val="2480"/>
              </a:lnSpc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5. Оценка качества программ и мероприятий</a:t>
            </a:r>
          </a:p>
          <a:p>
            <a:pPr defTabSz="228600">
              <a:lnSpc>
                <a:spcPts val="2480"/>
              </a:lnSpc>
              <a:defRPr sz="1800"/>
            </a:pPr>
            <a:endParaRPr lang="ru-RU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228600">
              <a:lnSpc>
                <a:spcPts val="2480"/>
              </a:lnSpc>
              <a:defRPr sz="1800"/>
            </a:pPr>
            <a:r>
              <a:rPr lang="ru-RU" dirty="0">
                <a:latin typeface="Open Sans Light"/>
                <a:ea typeface="Open Sans Light"/>
                <a:cs typeface="Open Sans Light"/>
                <a:sym typeface="Open Sans Light"/>
              </a:rPr>
              <a:t>6</a:t>
            </a: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. Аналитика и отчеты</a:t>
            </a:r>
            <a:endParaRPr lang="ru-RU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" name="Shape 39"/>
          <p:cNvSpPr/>
          <p:nvPr/>
        </p:nvSpPr>
        <p:spPr>
          <a:xfrm>
            <a:off x="4405993" y="185220"/>
            <a:ext cx="2044673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info@inlearno.ru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554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1" y="1055"/>
            <a:ext cx="2016558" cy="64592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 flipV="1">
            <a:off x="4283363" y="216701"/>
            <a:ext cx="0" cy="198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660573" y="1100269"/>
            <a:ext cx="6400214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ts val="3480"/>
              </a:lnSpc>
              <a:defRPr sz="1800"/>
            </a:pPr>
            <a:r>
              <a:rPr lang="ru-RU" sz="1600" dirty="0" smtClean="0">
                <a:latin typeface="Exo 2 Semi Bold" panose="000007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  <a:sym typeface="Open Sans Light"/>
              </a:rPr>
              <a:t>Примеры</a:t>
            </a:r>
            <a:endParaRPr lang="ru-RU" sz="1600" dirty="0">
              <a:latin typeface="Exo 2 Semi Bold" panose="00000700000000000000" pitchFamily="2" charset="-52"/>
              <a:ea typeface="Open Sans Extrabold" panose="020B0906030804020204" pitchFamily="34" charset="0"/>
              <a:cs typeface="Open Sans Extrabold" panose="020B0906030804020204" pitchFamily="34" charset="0"/>
              <a:sym typeface="Open Sans Light"/>
            </a:endParaRPr>
          </a:p>
        </p:txBody>
      </p:sp>
      <p:sp>
        <p:nvSpPr>
          <p:cNvPr id="14" name="Shape 39"/>
          <p:cNvSpPr/>
          <p:nvPr/>
        </p:nvSpPr>
        <p:spPr>
          <a:xfrm>
            <a:off x="4405993" y="185220"/>
            <a:ext cx="2044673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info@inlearno.ru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1" y="1087862"/>
            <a:ext cx="702070" cy="697626"/>
          </a:xfrm>
          <a:prstGeom prst="rect">
            <a:avLst/>
          </a:prstGeom>
        </p:spPr>
      </p:pic>
      <p:sp>
        <p:nvSpPr>
          <p:cNvPr id="13" name="Shape 39"/>
          <p:cNvSpPr/>
          <p:nvPr/>
        </p:nvSpPr>
        <p:spPr>
          <a:xfrm>
            <a:off x="2636366" y="188405"/>
            <a:ext cx="2501660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+7</a:t>
            </a:r>
            <a:r>
              <a:rPr lang="ru-RU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 </a:t>
            </a: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(495) 255-32-02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2" y="1785488"/>
            <a:ext cx="8680368" cy="487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2" y="1795704"/>
            <a:ext cx="8680368" cy="48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07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1" y="1055"/>
            <a:ext cx="2016558" cy="64592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 flipV="1">
            <a:off x="4283363" y="216701"/>
            <a:ext cx="0" cy="198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660573" y="1100269"/>
            <a:ext cx="6400214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ts val="3480"/>
              </a:lnSpc>
              <a:defRPr sz="1800"/>
            </a:pPr>
            <a:r>
              <a:rPr lang="ru-RU" sz="1600" dirty="0" smtClean="0">
                <a:latin typeface="Exo 2 Semi Bold" panose="000007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  <a:sym typeface="Open Sans Light"/>
              </a:rPr>
              <a:t>Примеры</a:t>
            </a:r>
            <a:endParaRPr lang="ru-RU" sz="1600" dirty="0">
              <a:latin typeface="Exo 2 Semi Bold" panose="00000700000000000000" pitchFamily="2" charset="-52"/>
              <a:ea typeface="Open Sans Extrabold" panose="020B0906030804020204" pitchFamily="34" charset="0"/>
              <a:cs typeface="Open Sans Extrabold" panose="020B0906030804020204" pitchFamily="34" charset="0"/>
              <a:sym typeface="Open Sans Light"/>
            </a:endParaRPr>
          </a:p>
        </p:txBody>
      </p:sp>
      <p:sp>
        <p:nvSpPr>
          <p:cNvPr id="14" name="Shape 39"/>
          <p:cNvSpPr/>
          <p:nvPr/>
        </p:nvSpPr>
        <p:spPr>
          <a:xfrm>
            <a:off x="4405993" y="185220"/>
            <a:ext cx="2044673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info@inlearno.ru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1" y="1087862"/>
            <a:ext cx="702070" cy="697626"/>
          </a:xfrm>
          <a:prstGeom prst="rect">
            <a:avLst/>
          </a:prstGeom>
        </p:spPr>
      </p:pic>
      <p:sp>
        <p:nvSpPr>
          <p:cNvPr id="13" name="Shape 39"/>
          <p:cNvSpPr/>
          <p:nvPr/>
        </p:nvSpPr>
        <p:spPr>
          <a:xfrm>
            <a:off x="2636366" y="188405"/>
            <a:ext cx="2501660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+7</a:t>
            </a:r>
            <a:r>
              <a:rPr lang="ru-RU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 </a:t>
            </a: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(495) 255-32-02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2" y="1785488"/>
            <a:ext cx="8680368" cy="487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2" y="1795704"/>
            <a:ext cx="8680368" cy="48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2" y="1785489"/>
            <a:ext cx="8680368" cy="487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08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90295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1" y="1055"/>
            <a:ext cx="2016558" cy="645929"/>
          </a:xfrm>
          <a:prstGeom prst="rect">
            <a:avLst/>
          </a:prstGeom>
        </p:spPr>
      </p:pic>
      <p:sp>
        <p:nvSpPr>
          <p:cNvPr id="6" name="Shape 39"/>
          <p:cNvSpPr/>
          <p:nvPr/>
        </p:nvSpPr>
        <p:spPr>
          <a:xfrm>
            <a:off x="4405993" y="185220"/>
            <a:ext cx="2044673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info@inlearno.ru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 flipV="1">
            <a:off x="4283363" y="216701"/>
            <a:ext cx="0" cy="198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60573" y="1100269"/>
            <a:ext cx="6400214" cy="505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ts val="3480"/>
              </a:lnSpc>
              <a:defRPr sz="1800"/>
            </a:pPr>
            <a:r>
              <a:rPr lang="ru-RU" sz="2000" dirty="0" smtClean="0">
                <a:latin typeface="Exo 2 Semi Bold" panose="000007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  <a:sym typeface="Open Sans Light"/>
              </a:rPr>
              <a:t>Зачем региону нужен портал?</a:t>
            </a:r>
            <a:endParaRPr lang="ru-RU" sz="2000" dirty="0">
              <a:latin typeface="Exo 2 Semi Bold" panose="00000700000000000000" pitchFamily="2" charset="-52"/>
              <a:ea typeface="Open Sans Extrabold" panose="020B0906030804020204" pitchFamily="34" charset="0"/>
              <a:cs typeface="Open Sans Extrabold" panose="020B0906030804020204" pitchFamily="34" charset="0"/>
              <a:sym typeface="Open Sans Ligh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4" y="1035448"/>
            <a:ext cx="755392" cy="755392"/>
          </a:xfrm>
          <a:prstGeom prst="rect">
            <a:avLst/>
          </a:prstGeom>
        </p:spPr>
      </p:pic>
      <p:sp>
        <p:nvSpPr>
          <p:cNvPr id="10" name="Shape 39"/>
          <p:cNvSpPr/>
          <p:nvPr/>
        </p:nvSpPr>
        <p:spPr>
          <a:xfrm>
            <a:off x="1783824" y="2416436"/>
            <a:ext cx="4434096" cy="3598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42900" indent="-342900" defTabSz="228600">
              <a:lnSpc>
                <a:spcPts val="2480"/>
              </a:lnSpc>
              <a:buAutoNum type="arabicPeriod"/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Информирование населения о программах и мероприятиях дополнительного образования.</a:t>
            </a:r>
          </a:p>
          <a:p>
            <a:pPr marL="342900" indent="-342900" defTabSz="228600">
              <a:lnSpc>
                <a:spcPts val="2480"/>
              </a:lnSpc>
              <a:buAutoNum type="arabicPeriod"/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Агрегирование информации о программах и мероприятиях для принятия управленческих решений.</a:t>
            </a:r>
          </a:p>
          <a:p>
            <a:pPr marL="342900" indent="-342900" defTabSz="228600">
              <a:lnSpc>
                <a:spcPts val="2480"/>
              </a:lnSpc>
              <a:buAutoNum type="arabicPeriod"/>
              <a:defRPr sz="1800"/>
            </a:pPr>
            <a:r>
              <a:rPr lang="ru-RU" dirty="0" smtClean="0">
                <a:latin typeface="Open Sans Light"/>
                <a:ea typeface="Open Sans Light"/>
                <a:cs typeface="Open Sans Light"/>
                <a:sym typeface="Open Sans Light"/>
              </a:rPr>
              <a:t>Исполнение требований прописанных в Плане реализации приоритетного проекта доступности дополнительного образования.</a:t>
            </a:r>
          </a:p>
          <a:p>
            <a:pPr marL="342900" indent="-342900" defTabSz="228600">
              <a:lnSpc>
                <a:spcPts val="2480"/>
              </a:lnSpc>
              <a:buAutoNum type="arabicPeriod"/>
              <a:defRPr sz="1800"/>
            </a:pPr>
            <a:endParaRPr lang="ru-RU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" name="Shape 39"/>
          <p:cNvSpPr/>
          <p:nvPr/>
        </p:nvSpPr>
        <p:spPr>
          <a:xfrm>
            <a:off x="2636366" y="188405"/>
            <a:ext cx="2501660" cy="27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defTabSz="457168">
              <a:lnSpc>
                <a:spcPct val="80000"/>
              </a:lnSpc>
              <a:defRPr sz="1800"/>
            </a:pP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+7</a:t>
            </a:r>
            <a:r>
              <a:rPr lang="ru-RU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 </a:t>
            </a:r>
            <a:r>
              <a:rPr lang="en-US" sz="1100" b="1" spc="80" dirty="0">
                <a:latin typeface="Exo 2 Light" panose="00000400000000000000" pitchFamily="2" charset="-52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(495) 255-32-02</a:t>
            </a:r>
            <a:endParaRPr sz="1100" b="1" spc="80" dirty="0">
              <a:latin typeface="Exo 2 Light" panose="000004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4835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2287</TotalTime>
  <Words>308</Words>
  <Application>Microsoft Office PowerPoint</Application>
  <PresentationFormat>Лист A4 (210x297 мм)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HOLYHERO</dc:creator>
  <cp:lastModifiedBy>admin</cp:lastModifiedBy>
  <cp:revision>58</cp:revision>
  <cp:lastPrinted>2017-04-10T23:08:48Z</cp:lastPrinted>
  <dcterms:created xsi:type="dcterms:W3CDTF">2017-02-26T21:34:56Z</dcterms:created>
  <dcterms:modified xsi:type="dcterms:W3CDTF">2017-06-28T07:07:27Z</dcterms:modified>
</cp:coreProperties>
</file>