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89"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90" r:id="rId21"/>
    <p:sldId id="291" r:id="rId22"/>
    <p:sldId id="292" r:id="rId23"/>
    <p:sldId id="276" r:id="rId24"/>
    <p:sldId id="277" r:id="rId25"/>
    <p:sldId id="279" r:id="rId26"/>
    <p:sldId id="280" r:id="rId27"/>
    <p:sldId id="282" r:id="rId28"/>
    <p:sldId id="296"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92"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server\all$\users\larisa\2&#1069;&#1058;&#1040;&#1055;,11%20&#1050;&#1051;&#1040;&#1057;&#1057;\&#1058;&#1040;&#1041;&#1051;&#1048;&#1062;&#1040;2%20&#1069;&#1058;&#1040;&#1055;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erver\all$\users\larisa\2&#1069;&#1058;&#1040;&#1055;,11%20&#1050;&#1051;&#1040;&#1057;&#1057;\&#1058;&#1040;&#1041;&#1051;&#1048;&#1062;&#1040;2%20&#1069;&#1058;&#1040;&#1055;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erver\all$\users\larisa\2&#1069;&#1058;&#1040;&#1055;,11%20&#1050;&#1051;&#1040;&#1057;&#1057;\&#1058;&#1040;&#1041;&#1051;&#1048;&#1062;&#1040;2%20&#1069;&#1058;&#1040;&#1055;1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server\all$\users\larisa\2&#1069;&#1058;&#1040;&#1055;,11%20&#1050;&#1051;&#1040;&#1057;&#1057;\&#1058;&#1040;&#1041;&#1051;&#1048;&#1062;&#1040;2%20&#1069;&#1058;&#1040;&#1055;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erver\all$\users\larisa\2&#1069;&#1058;&#1040;&#1055;,11%20&#1050;&#1051;&#1040;&#1057;&#1057;\&#1058;&#1040;&#1041;&#1051;&#1048;&#1062;&#1040;2%20&#1069;&#1058;&#1040;&#1055;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a:t>Результаты выполнения тестовой работы по математике учащимися</a:t>
            </a:r>
          </a:p>
          <a:p>
            <a:pPr>
              <a:defRPr/>
            </a:pPr>
            <a:r>
              <a:rPr lang="ru-RU" dirty="0"/>
              <a:t> </a:t>
            </a:r>
            <a:r>
              <a:rPr lang="ru-RU" dirty="0" smtClean="0"/>
              <a:t>11-х </a:t>
            </a:r>
            <a:r>
              <a:rPr lang="ru-RU" dirty="0"/>
              <a:t>классов </a:t>
            </a:r>
            <a:r>
              <a:rPr lang="ru-RU" dirty="0" smtClean="0"/>
              <a:t>шк.№118 </a:t>
            </a:r>
            <a:r>
              <a:rPr lang="ru-RU" baseline="0" dirty="0" smtClean="0"/>
              <a:t>по </a:t>
            </a:r>
            <a:r>
              <a:rPr lang="ru-RU" baseline="0" dirty="0"/>
              <a:t>итогам двух этапов мониторинга </a:t>
            </a:r>
          </a:p>
          <a:p>
            <a:pPr>
              <a:defRPr/>
            </a:pPr>
            <a:r>
              <a:rPr lang="ru-RU" baseline="0" dirty="0"/>
              <a:t>(2009-2010 </a:t>
            </a:r>
            <a:r>
              <a:rPr lang="ru-RU" baseline="0" dirty="0" err="1"/>
              <a:t>уч.год</a:t>
            </a:r>
            <a:r>
              <a:rPr lang="ru-RU" baseline="0" dirty="0"/>
              <a:t>)</a:t>
            </a:r>
            <a:endParaRPr lang="ru-RU" dirty="0"/>
          </a:p>
        </c:rich>
      </c:tx>
      <c:layout>
        <c:manualLayout>
          <c:xMode val="edge"/>
          <c:yMode val="edge"/>
          <c:x val="0.12104760381451805"/>
          <c:y val="1.2590163414373013E-2"/>
        </c:manualLayout>
      </c:layout>
    </c:title>
    <c:plotArea>
      <c:layout/>
      <c:lineChart>
        <c:grouping val="standard"/>
        <c:ser>
          <c:idx val="0"/>
          <c:order val="0"/>
          <c:tx>
            <c:strRef>
              <c:f>Лист1!$AM$9</c:f>
              <c:strCache>
                <c:ptCount val="1"/>
                <c:pt idx="0">
                  <c:v>I ЭТАП</c:v>
                </c:pt>
              </c:strCache>
            </c:strRef>
          </c:tx>
          <c:dLbls>
            <c:txPr>
              <a:bodyPr/>
              <a:lstStyle/>
              <a:p>
                <a:pPr>
                  <a:defRPr>
                    <a:solidFill>
                      <a:schemeClr val="accent1">
                        <a:lumMod val="50000"/>
                      </a:schemeClr>
                    </a:solidFill>
                  </a:defRPr>
                </a:pPr>
                <a:endParaRPr lang="ru-RU"/>
              </a:p>
            </c:txPr>
            <c:dLblPos val="t"/>
            <c:showVal val="1"/>
          </c:dLbls>
          <c:cat>
            <c:strRef>
              <c:f>Лист1!$AL$10:$AL$27</c:f>
              <c:strCache>
                <c:ptCount val="18"/>
                <c:pt idx="0">
                  <c:v>В1</c:v>
                </c:pt>
                <c:pt idx="1">
                  <c:v>В2</c:v>
                </c:pt>
                <c:pt idx="2">
                  <c:v>В3</c:v>
                </c:pt>
                <c:pt idx="3">
                  <c:v>В4</c:v>
                </c:pt>
                <c:pt idx="4">
                  <c:v>В5</c:v>
                </c:pt>
                <c:pt idx="5">
                  <c:v>В6</c:v>
                </c:pt>
                <c:pt idx="6">
                  <c:v>В7</c:v>
                </c:pt>
                <c:pt idx="7">
                  <c:v>В8</c:v>
                </c:pt>
                <c:pt idx="8">
                  <c:v>В9</c:v>
                </c:pt>
                <c:pt idx="9">
                  <c:v>В10</c:v>
                </c:pt>
                <c:pt idx="10">
                  <c:v>В11</c:v>
                </c:pt>
                <c:pt idx="11">
                  <c:v>В12</c:v>
                </c:pt>
                <c:pt idx="12">
                  <c:v>С1</c:v>
                </c:pt>
                <c:pt idx="13">
                  <c:v>С2</c:v>
                </c:pt>
                <c:pt idx="14">
                  <c:v>С3</c:v>
                </c:pt>
                <c:pt idx="15">
                  <c:v>С4</c:v>
                </c:pt>
                <c:pt idx="16">
                  <c:v>С5</c:v>
                </c:pt>
                <c:pt idx="17">
                  <c:v>С6</c:v>
                </c:pt>
              </c:strCache>
            </c:strRef>
          </c:cat>
          <c:val>
            <c:numRef>
              <c:f>Лист1!$AM$10:$AM$27</c:f>
              <c:numCache>
                <c:formatCode>0%</c:formatCode>
                <c:ptCount val="18"/>
                <c:pt idx="0">
                  <c:v>9.0233545647558394E-2</c:v>
                </c:pt>
                <c:pt idx="1">
                  <c:v>0.24416135881104076</c:v>
                </c:pt>
                <c:pt idx="2">
                  <c:v>0.48089171974522332</c:v>
                </c:pt>
                <c:pt idx="3">
                  <c:v>0.21974522292993673</c:v>
                </c:pt>
                <c:pt idx="4">
                  <c:v>0.44692144373673032</c:v>
                </c:pt>
                <c:pt idx="5">
                  <c:v>0.30148619957537276</c:v>
                </c:pt>
                <c:pt idx="6">
                  <c:v>0.50318471337579662</c:v>
                </c:pt>
                <c:pt idx="7">
                  <c:v>0.42569002123142252</c:v>
                </c:pt>
                <c:pt idx="8">
                  <c:v>0.86730360934182593</c:v>
                </c:pt>
                <c:pt idx="9">
                  <c:v>0.77919320594479979</c:v>
                </c:pt>
                <c:pt idx="10">
                  <c:v>0.62208067940552192</c:v>
                </c:pt>
                <c:pt idx="11">
                  <c:v>0.67940552016985289</c:v>
                </c:pt>
                <c:pt idx="12">
                  <c:v>0.86942675159235649</c:v>
                </c:pt>
                <c:pt idx="13">
                  <c:v>0.99787685774946921</c:v>
                </c:pt>
                <c:pt idx="14">
                  <c:v>0.95541401273885362</c:v>
                </c:pt>
                <c:pt idx="15">
                  <c:v>0.97876857749469381</c:v>
                </c:pt>
                <c:pt idx="16">
                  <c:v>0.9702760084925689</c:v>
                </c:pt>
                <c:pt idx="17">
                  <c:v>0.95859872611464969</c:v>
                </c:pt>
              </c:numCache>
            </c:numRef>
          </c:val>
        </c:ser>
        <c:ser>
          <c:idx val="1"/>
          <c:order val="1"/>
          <c:tx>
            <c:strRef>
              <c:f>Лист1!$AN$9</c:f>
              <c:strCache>
                <c:ptCount val="1"/>
                <c:pt idx="0">
                  <c:v>II ЭТАП</c:v>
                </c:pt>
              </c:strCache>
            </c:strRef>
          </c:tx>
          <c:dLbls>
            <c:txPr>
              <a:bodyPr/>
              <a:lstStyle/>
              <a:p>
                <a:pPr>
                  <a:defRPr>
                    <a:solidFill>
                      <a:srgbClr val="002060"/>
                    </a:solidFill>
                  </a:defRPr>
                </a:pPr>
                <a:endParaRPr lang="ru-RU"/>
              </a:p>
            </c:txPr>
            <c:dLblPos val="t"/>
            <c:showVal val="1"/>
          </c:dLbls>
          <c:cat>
            <c:strRef>
              <c:f>Лист1!$AL$10:$AL$27</c:f>
              <c:strCache>
                <c:ptCount val="18"/>
                <c:pt idx="0">
                  <c:v>В1</c:v>
                </c:pt>
                <c:pt idx="1">
                  <c:v>В2</c:v>
                </c:pt>
                <c:pt idx="2">
                  <c:v>В3</c:v>
                </c:pt>
                <c:pt idx="3">
                  <c:v>В4</c:v>
                </c:pt>
                <c:pt idx="4">
                  <c:v>В5</c:v>
                </c:pt>
                <c:pt idx="5">
                  <c:v>В6</c:v>
                </c:pt>
                <c:pt idx="6">
                  <c:v>В7</c:v>
                </c:pt>
                <c:pt idx="7">
                  <c:v>В8</c:v>
                </c:pt>
                <c:pt idx="8">
                  <c:v>В9</c:v>
                </c:pt>
                <c:pt idx="9">
                  <c:v>В10</c:v>
                </c:pt>
                <c:pt idx="10">
                  <c:v>В11</c:v>
                </c:pt>
                <c:pt idx="11">
                  <c:v>В12</c:v>
                </c:pt>
                <c:pt idx="12">
                  <c:v>С1</c:v>
                </c:pt>
                <c:pt idx="13">
                  <c:v>С2</c:v>
                </c:pt>
                <c:pt idx="14">
                  <c:v>С3</c:v>
                </c:pt>
                <c:pt idx="15">
                  <c:v>С4</c:v>
                </c:pt>
                <c:pt idx="16">
                  <c:v>С5</c:v>
                </c:pt>
                <c:pt idx="17">
                  <c:v>С6</c:v>
                </c:pt>
              </c:strCache>
            </c:strRef>
          </c:cat>
          <c:val>
            <c:numRef>
              <c:f>Лист1!$AN$10:$AN$27</c:f>
              <c:numCache>
                <c:formatCode>0%</c:formatCode>
                <c:ptCount val="18"/>
                <c:pt idx="0">
                  <c:v>9.8650927487352866E-2</c:v>
                </c:pt>
                <c:pt idx="1">
                  <c:v>5.0590219224283431E-2</c:v>
                </c:pt>
                <c:pt idx="2">
                  <c:v>0.11804384485666122</c:v>
                </c:pt>
                <c:pt idx="3">
                  <c:v>0.30101180438448688</c:v>
                </c:pt>
                <c:pt idx="4">
                  <c:v>0.3946037099494113</c:v>
                </c:pt>
                <c:pt idx="5">
                  <c:v>0.11298482293423273</c:v>
                </c:pt>
                <c:pt idx="6">
                  <c:v>0.22006745362563243</c:v>
                </c:pt>
                <c:pt idx="7">
                  <c:v>0.79932546374367663</c:v>
                </c:pt>
                <c:pt idx="8">
                  <c:v>0.33220910623946154</c:v>
                </c:pt>
                <c:pt idx="9">
                  <c:v>0.48988195615514413</c:v>
                </c:pt>
                <c:pt idx="10">
                  <c:v>0.64418212478920656</c:v>
                </c:pt>
                <c:pt idx="11">
                  <c:v>0.47048903878583481</c:v>
                </c:pt>
                <c:pt idx="12">
                  <c:v>0.71669477234401646</c:v>
                </c:pt>
                <c:pt idx="13">
                  <c:v>0.90978077571669458</c:v>
                </c:pt>
                <c:pt idx="14">
                  <c:v>0.88448566610455326</c:v>
                </c:pt>
                <c:pt idx="15">
                  <c:v>0.99662731871838162</c:v>
                </c:pt>
                <c:pt idx="16">
                  <c:v>0.98060708263069163</c:v>
                </c:pt>
                <c:pt idx="17">
                  <c:v>0.98819561551433521</c:v>
                </c:pt>
              </c:numCache>
            </c:numRef>
          </c:val>
        </c:ser>
        <c:dLbls>
          <c:showVal val="1"/>
        </c:dLbls>
        <c:dropLines/>
        <c:marker val="1"/>
        <c:axId val="44361600"/>
        <c:axId val="44871680"/>
      </c:lineChart>
      <c:catAx>
        <c:axId val="44361600"/>
        <c:scaling>
          <c:orientation val="minMax"/>
        </c:scaling>
        <c:axPos val="b"/>
        <c:majorTickMark val="none"/>
        <c:tickLblPos val="nextTo"/>
        <c:txPr>
          <a:bodyPr/>
          <a:lstStyle/>
          <a:p>
            <a:pPr>
              <a:defRPr b="1"/>
            </a:pPr>
            <a:endParaRPr lang="ru-RU"/>
          </a:p>
        </c:txPr>
        <c:crossAx val="44871680"/>
        <c:crosses val="autoZero"/>
        <c:auto val="1"/>
        <c:lblAlgn val="ctr"/>
        <c:lblOffset val="100"/>
      </c:catAx>
      <c:valAx>
        <c:axId val="44871680"/>
        <c:scaling>
          <c:orientation val="minMax"/>
          <c:max val="1"/>
        </c:scaling>
        <c:axPos val="l"/>
        <c:majorGridlines/>
        <c:minorGridlines/>
        <c:numFmt formatCode="0%" sourceLinked="1"/>
        <c:tickLblPos val="nextTo"/>
        <c:txPr>
          <a:bodyPr/>
          <a:lstStyle/>
          <a:p>
            <a:pPr>
              <a:defRPr b="1"/>
            </a:pPr>
            <a:endParaRPr lang="ru-RU"/>
          </a:p>
        </c:txPr>
        <c:crossAx val="44361600"/>
        <c:crosses val="autoZero"/>
        <c:crossBetween val="between"/>
      </c:valAx>
      <c:spPr>
        <a:solidFill>
          <a:schemeClr val="accent1">
            <a:lumMod val="20000"/>
            <a:lumOff val="80000"/>
          </a:schemeClr>
        </a:solidFill>
      </c:spPr>
    </c:plotArea>
    <c:legend>
      <c:legendPos val="r"/>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Соотношение уровня </a:t>
            </a:r>
            <a:r>
              <a:rPr lang="ru-RU" dirty="0" err="1" smtClean="0"/>
              <a:t>обученности</a:t>
            </a:r>
            <a:r>
              <a:rPr lang="ru-RU" dirty="0" smtClean="0"/>
              <a:t> по математике учащихся 11-х классов </a:t>
            </a:r>
            <a:r>
              <a:rPr lang="ru-RU" dirty="0" err="1" smtClean="0"/>
              <a:t>шк</a:t>
            </a:r>
            <a:r>
              <a:rPr lang="ru-RU" dirty="0" smtClean="0"/>
              <a:t>. №118 результатам двух этапов мониторинга (2011-2012 </a:t>
            </a:r>
            <a:r>
              <a:rPr lang="ru-RU" dirty="0" err="1" smtClean="0"/>
              <a:t>уч.год</a:t>
            </a:r>
            <a:r>
              <a:rPr lang="ru-RU" dirty="0" smtClean="0"/>
              <a:t>)</a:t>
            </a:r>
            <a:endParaRPr lang="ru-RU" dirty="0"/>
          </a:p>
        </c:rich>
      </c:tx>
      <c:layout>
        <c:manualLayout>
          <c:xMode val="edge"/>
          <c:yMode val="edge"/>
          <c:x val="9.7554781501628995E-2"/>
          <c:y val="2.308196625968385E-2"/>
        </c:manualLayout>
      </c:layout>
    </c:title>
    <c:view3D>
      <c:rAngAx val="1"/>
    </c:view3D>
    <c:sideWall>
      <c:spPr>
        <a:solidFill>
          <a:schemeClr val="accent1">
            <a:lumMod val="20000"/>
            <a:lumOff val="80000"/>
          </a:schemeClr>
        </a:solidFill>
      </c:spPr>
    </c:sideWall>
    <c:backWall>
      <c:spPr>
        <a:solidFill>
          <a:schemeClr val="accent1">
            <a:lumMod val="20000"/>
            <a:lumOff val="80000"/>
          </a:schemeClr>
        </a:solidFill>
      </c:spPr>
    </c:backWall>
    <c:plotArea>
      <c:layout/>
      <c:bar3DChart>
        <c:barDir val="col"/>
        <c:grouping val="clustered"/>
        <c:ser>
          <c:idx val="0"/>
          <c:order val="0"/>
          <c:tx>
            <c:strRef>
              <c:f>Лист1!$AO$4</c:f>
              <c:strCache>
                <c:ptCount val="1"/>
                <c:pt idx="0">
                  <c:v>ОБУЧЕННОСТЬ</c:v>
                </c:pt>
              </c:strCache>
            </c:strRef>
          </c:tx>
          <c:dLbls>
            <c:dLbl>
              <c:idx val="0"/>
              <c:layout>
                <c:manualLayout>
                  <c:x val="0"/>
                  <c:y val="-5.2459014226554301E-2"/>
                </c:manualLayout>
              </c:layout>
              <c:showVal val="1"/>
            </c:dLbl>
            <c:dLbl>
              <c:idx val="1"/>
              <c:layout>
                <c:manualLayout>
                  <c:x val="9.562433169187274E-3"/>
                  <c:y val="-5.245901422655419E-2"/>
                </c:manualLayout>
              </c:layout>
              <c:showVal val="1"/>
            </c:dLbl>
            <c:txPr>
              <a:bodyPr/>
              <a:lstStyle/>
              <a:p>
                <a:pPr>
                  <a:defRPr>
                    <a:solidFill>
                      <a:schemeClr val="accent1">
                        <a:lumMod val="50000"/>
                      </a:schemeClr>
                    </a:solidFill>
                  </a:defRPr>
                </a:pPr>
                <a:endParaRPr lang="ru-RU"/>
              </a:p>
            </c:txPr>
            <c:showVal val="1"/>
          </c:dLbls>
          <c:cat>
            <c:strRef>
              <c:f>Лист1!$AP$3:$AQ$3</c:f>
              <c:strCache>
                <c:ptCount val="2"/>
                <c:pt idx="0">
                  <c:v>I ЭТАП</c:v>
                </c:pt>
                <c:pt idx="1">
                  <c:v>II ЭТАП</c:v>
                </c:pt>
              </c:strCache>
            </c:strRef>
          </c:cat>
          <c:val>
            <c:numRef>
              <c:f>Лист1!$AP$4:$AQ$4</c:f>
              <c:numCache>
                <c:formatCode>0%</c:formatCode>
                <c:ptCount val="2"/>
                <c:pt idx="0">
                  <c:v>0.69000000000000072</c:v>
                </c:pt>
                <c:pt idx="1">
                  <c:v>0.87000000000000133</c:v>
                </c:pt>
              </c:numCache>
            </c:numRef>
          </c:val>
        </c:ser>
        <c:dLbls>
          <c:showVal val="1"/>
        </c:dLbls>
        <c:shape val="box"/>
        <c:axId val="44851968"/>
        <c:axId val="44853504"/>
        <c:axId val="0"/>
      </c:bar3DChart>
      <c:catAx>
        <c:axId val="44851968"/>
        <c:scaling>
          <c:orientation val="minMax"/>
        </c:scaling>
        <c:axPos val="b"/>
        <c:tickLblPos val="nextTo"/>
        <c:crossAx val="44853504"/>
        <c:crosses val="autoZero"/>
        <c:auto val="1"/>
        <c:lblAlgn val="ctr"/>
        <c:lblOffset val="100"/>
      </c:catAx>
      <c:valAx>
        <c:axId val="44853504"/>
        <c:scaling>
          <c:orientation val="minMax"/>
        </c:scaling>
        <c:axPos val="l"/>
        <c:majorGridlines>
          <c:spPr>
            <a:ln>
              <a:solidFill>
                <a:schemeClr val="bg1"/>
              </a:solidFill>
            </a:ln>
          </c:spPr>
        </c:majorGridlines>
        <c:numFmt formatCode="0%" sourceLinked="1"/>
        <c:tickLblPos val="nextTo"/>
        <c:crossAx val="44851968"/>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a:t>Соотношение уровней </a:t>
            </a:r>
            <a:r>
              <a:rPr lang="ru-RU" dirty="0" err="1"/>
              <a:t>обученности</a:t>
            </a:r>
            <a:r>
              <a:rPr lang="ru-RU" dirty="0"/>
              <a:t> по математике учащихся 11-ых классов по итогам двух этапов мониторинга (</a:t>
            </a:r>
            <a:r>
              <a:rPr lang="ru-RU" dirty="0" smtClean="0"/>
              <a:t>2011-2012 </a:t>
            </a:r>
            <a:r>
              <a:rPr lang="ru-RU" dirty="0" err="1"/>
              <a:t>уч.год</a:t>
            </a:r>
            <a:r>
              <a:rPr lang="ru-RU" dirty="0"/>
              <a:t>)</a:t>
            </a:r>
          </a:p>
        </c:rich>
      </c:tx>
      <c:layout>
        <c:manualLayout>
          <c:xMode val="edge"/>
          <c:yMode val="edge"/>
          <c:x val="0.13712271011188037"/>
          <c:y val="1.2590163414373011E-2"/>
        </c:manualLayout>
      </c:layout>
    </c:title>
    <c:view3D>
      <c:rAngAx val="1"/>
    </c:view3D>
    <c:plotArea>
      <c:layout/>
      <c:bar3DChart>
        <c:barDir val="col"/>
        <c:grouping val="clustered"/>
        <c:ser>
          <c:idx val="0"/>
          <c:order val="0"/>
          <c:tx>
            <c:strRef>
              <c:f>'Лист1 (2)'!$A$2</c:f>
              <c:strCache>
                <c:ptCount val="1"/>
                <c:pt idx="0">
                  <c:v>обученность I ЭТАП</c:v>
                </c:pt>
              </c:strCache>
            </c:strRef>
          </c:tx>
          <c:spPr>
            <a:solidFill>
              <a:schemeClr val="bg2">
                <a:lumMod val="60000"/>
                <a:lumOff val="40000"/>
              </a:schemeClr>
            </a:solidFill>
          </c:spPr>
          <c:dLbls>
            <c:spPr>
              <a:solidFill>
                <a:schemeClr val="bg2">
                  <a:lumMod val="60000"/>
                  <a:lumOff val="40000"/>
                </a:schemeClr>
              </a:solidFill>
            </c:spPr>
            <c:showVal val="1"/>
          </c:dLbls>
          <c:cat>
            <c:strRef>
              <c:f>'Лист1 (2)'!$B$1:$AQ$1</c:f>
              <c:strCache>
                <c:ptCount val="42"/>
                <c:pt idx="0">
                  <c:v>5</c:v>
                </c:pt>
                <c:pt idx="1">
                  <c:v>12</c:v>
                </c:pt>
                <c:pt idx="2">
                  <c:v>13</c:v>
                </c:pt>
                <c:pt idx="3">
                  <c:v>20</c:v>
                </c:pt>
                <c:pt idx="4">
                  <c:v>29</c:v>
                </c:pt>
                <c:pt idx="5">
                  <c:v>33</c:v>
                </c:pt>
                <c:pt idx="6">
                  <c:v>37в(12)</c:v>
                </c:pt>
                <c:pt idx="7">
                  <c:v>37в(11</c:v>
                </c:pt>
                <c:pt idx="8">
                  <c:v>37д</c:v>
                </c:pt>
                <c:pt idx="9">
                  <c:v>38</c:v>
                </c:pt>
                <c:pt idx="10">
                  <c:v>39</c:v>
                </c:pt>
                <c:pt idx="11">
                  <c:v>40</c:v>
                </c:pt>
                <c:pt idx="12">
                  <c:v>45</c:v>
                </c:pt>
                <c:pt idx="13">
                  <c:v>51</c:v>
                </c:pt>
                <c:pt idx="14">
                  <c:v>52</c:v>
                </c:pt>
                <c:pt idx="15">
                  <c:v>54</c:v>
                </c:pt>
                <c:pt idx="16">
                  <c:v>55</c:v>
                </c:pt>
                <c:pt idx="17">
                  <c:v>58</c:v>
                </c:pt>
                <c:pt idx="18">
                  <c:v>63</c:v>
                </c:pt>
                <c:pt idx="19">
                  <c:v>74</c:v>
                </c:pt>
                <c:pt idx="20">
                  <c:v>83</c:v>
                </c:pt>
                <c:pt idx="21">
                  <c:v>90</c:v>
                </c:pt>
                <c:pt idx="22">
                  <c:v>92</c:v>
                </c:pt>
                <c:pt idx="23">
                  <c:v>95</c:v>
                </c:pt>
                <c:pt idx="24">
                  <c:v>99</c:v>
                </c:pt>
                <c:pt idx="25">
                  <c:v>118</c:v>
                </c:pt>
                <c:pt idx="26">
                  <c:v>128</c:v>
                </c:pt>
                <c:pt idx="27">
                  <c:v>156</c:v>
                </c:pt>
                <c:pt idx="28">
                  <c:v>157</c:v>
                </c:pt>
                <c:pt idx="29">
                  <c:v>164</c:v>
                </c:pt>
                <c:pt idx="30">
                  <c:v>165</c:v>
                </c:pt>
                <c:pt idx="31">
                  <c:v>гим4</c:v>
                </c:pt>
                <c:pt idx="32">
                  <c:v>лфпг</c:v>
                </c:pt>
                <c:pt idx="33">
                  <c:v>ссл</c:v>
                </c:pt>
                <c:pt idx="34">
                  <c:v>23</c:v>
                </c:pt>
                <c:pt idx="35">
                  <c:v>50</c:v>
                </c:pt>
                <c:pt idx="36">
                  <c:v>101</c:v>
                </c:pt>
                <c:pt idx="37">
                  <c:v>112</c:v>
                </c:pt>
                <c:pt idx="38">
                  <c:v>127</c:v>
                </c:pt>
                <c:pt idx="39">
                  <c:v>148</c:v>
                </c:pt>
                <c:pt idx="40">
                  <c:v>ЛАП</c:v>
                </c:pt>
                <c:pt idx="41">
                  <c:v>СГОУН</c:v>
                </c:pt>
              </c:strCache>
            </c:strRef>
          </c:cat>
          <c:val>
            <c:numRef>
              <c:f>'Лист1 (2)'!$B$2:$AQ$2</c:f>
              <c:numCache>
                <c:formatCode>0%</c:formatCode>
                <c:ptCount val="42"/>
                <c:pt idx="0">
                  <c:v>0.16666666666666666</c:v>
                </c:pt>
                <c:pt idx="1">
                  <c:v>0.43243243243243246</c:v>
                </c:pt>
                <c:pt idx="2">
                  <c:v>0</c:v>
                </c:pt>
                <c:pt idx="3">
                  <c:v>0.30434782608695682</c:v>
                </c:pt>
                <c:pt idx="4">
                  <c:v>0.65217391304348105</c:v>
                </c:pt>
                <c:pt idx="5">
                  <c:v>0.90625</c:v>
                </c:pt>
                <c:pt idx="6">
                  <c:v>0.76923076923076927</c:v>
                </c:pt>
                <c:pt idx="7">
                  <c:v>0.8333333333333337</c:v>
                </c:pt>
                <c:pt idx="8">
                  <c:v>0.89473684210526316</c:v>
                </c:pt>
                <c:pt idx="9">
                  <c:v>0.82352941176470584</c:v>
                </c:pt>
                <c:pt idx="10">
                  <c:v>0.36363636363636381</c:v>
                </c:pt>
                <c:pt idx="11">
                  <c:v>0.69230769230769262</c:v>
                </c:pt>
                <c:pt idx="12">
                  <c:v>0.8333333333333337</c:v>
                </c:pt>
                <c:pt idx="13">
                  <c:v>0.125</c:v>
                </c:pt>
                <c:pt idx="14">
                  <c:v>0.25</c:v>
                </c:pt>
                <c:pt idx="15">
                  <c:v>0.80487804878048785</c:v>
                </c:pt>
                <c:pt idx="16">
                  <c:v>0.45454545454545453</c:v>
                </c:pt>
                <c:pt idx="17">
                  <c:v>0.74509803921568818</c:v>
                </c:pt>
                <c:pt idx="18">
                  <c:v>0.95744680851063835</c:v>
                </c:pt>
                <c:pt idx="19">
                  <c:v>0.52542372881355937</c:v>
                </c:pt>
                <c:pt idx="20">
                  <c:v>0.82608695652173914</c:v>
                </c:pt>
                <c:pt idx="21">
                  <c:v>0.45833333333333326</c:v>
                </c:pt>
                <c:pt idx="22">
                  <c:v>0.66666666666666663</c:v>
                </c:pt>
                <c:pt idx="23">
                  <c:v>0.88888888888888884</c:v>
                </c:pt>
                <c:pt idx="24">
                  <c:v>0.89743589743589902</c:v>
                </c:pt>
                <c:pt idx="25">
                  <c:v>0.80851063829787262</c:v>
                </c:pt>
                <c:pt idx="26">
                  <c:v>0.72222222222222221</c:v>
                </c:pt>
                <c:pt idx="27">
                  <c:v>0.52631578947368418</c:v>
                </c:pt>
                <c:pt idx="28">
                  <c:v>0.42105263157894801</c:v>
                </c:pt>
                <c:pt idx="29">
                  <c:v>0.60000000000000064</c:v>
                </c:pt>
                <c:pt idx="30">
                  <c:v>0.94736842105263019</c:v>
                </c:pt>
                <c:pt idx="31">
                  <c:v>0.91304347826086962</c:v>
                </c:pt>
                <c:pt idx="32">
                  <c:v>1</c:v>
                </c:pt>
                <c:pt idx="33">
                  <c:v>0.35294117647058826</c:v>
                </c:pt>
              </c:numCache>
            </c:numRef>
          </c:val>
        </c:ser>
        <c:ser>
          <c:idx val="1"/>
          <c:order val="1"/>
          <c:tx>
            <c:strRef>
              <c:f>'Лист1 (2)'!$A$3</c:f>
              <c:strCache>
                <c:ptCount val="1"/>
                <c:pt idx="0">
                  <c:v>обученность II ЭТАП</c:v>
                </c:pt>
              </c:strCache>
            </c:strRef>
          </c:tx>
          <c:cat>
            <c:strRef>
              <c:f>'Лист1 (2)'!$B$1:$AQ$1</c:f>
              <c:strCache>
                <c:ptCount val="42"/>
                <c:pt idx="0">
                  <c:v>5</c:v>
                </c:pt>
                <c:pt idx="1">
                  <c:v>12</c:v>
                </c:pt>
                <c:pt idx="2">
                  <c:v>13</c:v>
                </c:pt>
                <c:pt idx="3">
                  <c:v>20</c:v>
                </c:pt>
                <c:pt idx="4">
                  <c:v>29</c:v>
                </c:pt>
                <c:pt idx="5">
                  <c:v>33</c:v>
                </c:pt>
                <c:pt idx="6">
                  <c:v>37в(12)</c:v>
                </c:pt>
                <c:pt idx="7">
                  <c:v>37в(11</c:v>
                </c:pt>
                <c:pt idx="8">
                  <c:v>37д</c:v>
                </c:pt>
                <c:pt idx="9">
                  <c:v>38</c:v>
                </c:pt>
                <c:pt idx="10">
                  <c:v>39</c:v>
                </c:pt>
                <c:pt idx="11">
                  <c:v>40</c:v>
                </c:pt>
                <c:pt idx="12">
                  <c:v>45</c:v>
                </c:pt>
                <c:pt idx="13">
                  <c:v>51</c:v>
                </c:pt>
                <c:pt idx="14">
                  <c:v>52</c:v>
                </c:pt>
                <c:pt idx="15">
                  <c:v>54</c:v>
                </c:pt>
                <c:pt idx="16">
                  <c:v>55</c:v>
                </c:pt>
                <c:pt idx="17">
                  <c:v>58</c:v>
                </c:pt>
                <c:pt idx="18">
                  <c:v>63</c:v>
                </c:pt>
                <c:pt idx="19">
                  <c:v>74</c:v>
                </c:pt>
                <c:pt idx="20">
                  <c:v>83</c:v>
                </c:pt>
                <c:pt idx="21">
                  <c:v>90</c:v>
                </c:pt>
                <c:pt idx="22">
                  <c:v>92</c:v>
                </c:pt>
                <c:pt idx="23">
                  <c:v>95</c:v>
                </c:pt>
                <c:pt idx="24">
                  <c:v>99</c:v>
                </c:pt>
                <c:pt idx="25">
                  <c:v>118</c:v>
                </c:pt>
                <c:pt idx="26">
                  <c:v>128</c:v>
                </c:pt>
                <c:pt idx="27">
                  <c:v>156</c:v>
                </c:pt>
                <c:pt idx="28">
                  <c:v>157</c:v>
                </c:pt>
                <c:pt idx="29">
                  <c:v>164</c:v>
                </c:pt>
                <c:pt idx="30">
                  <c:v>165</c:v>
                </c:pt>
                <c:pt idx="31">
                  <c:v>гим4</c:v>
                </c:pt>
                <c:pt idx="32">
                  <c:v>лфпг</c:v>
                </c:pt>
                <c:pt idx="33">
                  <c:v>ссл</c:v>
                </c:pt>
                <c:pt idx="34">
                  <c:v>23</c:v>
                </c:pt>
                <c:pt idx="35">
                  <c:v>50</c:v>
                </c:pt>
                <c:pt idx="36">
                  <c:v>101</c:v>
                </c:pt>
                <c:pt idx="37">
                  <c:v>112</c:v>
                </c:pt>
                <c:pt idx="38">
                  <c:v>127</c:v>
                </c:pt>
                <c:pt idx="39">
                  <c:v>148</c:v>
                </c:pt>
                <c:pt idx="40">
                  <c:v>ЛАП</c:v>
                </c:pt>
                <c:pt idx="41">
                  <c:v>СГОУН</c:v>
                </c:pt>
              </c:strCache>
            </c:strRef>
          </c:cat>
          <c:val>
            <c:numRef>
              <c:f>'Лист1 (2)'!$B$3:$AQ$3</c:f>
              <c:numCache>
                <c:formatCode>0%</c:formatCode>
                <c:ptCount val="42"/>
                <c:pt idx="0">
                  <c:v>0.89473684210526316</c:v>
                </c:pt>
                <c:pt idx="1">
                  <c:v>0.87500000000000133</c:v>
                </c:pt>
                <c:pt idx="2">
                  <c:v>0.54838709677419362</c:v>
                </c:pt>
                <c:pt idx="3">
                  <c:v>0.58333333333333337</c:v>
                </c:pt>
                <c:pt idx="4">
                  <c:v>0.9375</c:v>
                </c:pt>
                <c:pt idx="5">
                  <c:v>0.90625</c:v>
                </c:pt>
                <c:pt idx="6">
                  <c:v>0.51428571428571423</c:v>
                </c:pt>
                <c:pt idx="7">
                  <c:v>0.54838709677419362</c:v>
                </c:pt>
                <c:pt idx="8">
                  <c:v>0.85000000000000064</c:v>
                </c:pt>
                <c:pt idx="9">
                  <c:v>1</c:v>
                </c:pt>
                <c:pt idx="10">
                  <c:v>0.60000000000000064</c:v>
                </c:pt>
                <c:pt idx="11">
                  <c:v>1</c:v>
                </c:pt>
                <c:pt idx="12">
                  <c:v>0.92</c:v>
                </c:pt>
                <c:pt idx="13">
                  <c:v>1</c:v>
                </c:pt>
                <c:pt idx="14">
                  <c:v>0.5</c:v>
                </c:pt>
                <c:pt idx="15">
                  <c:v>0.9</c:v>
                </c:pt>
                <c:pt idx="16">
                  <c:v>1</c:v>
                </c:pt>
                <c:pt idx="18">
                  <c:v>1</c:v>
                </c:pt>
                <c:pt idx="19">
                  <c:v>0.77049180327869127</c:v>
                </c:pt>
                <c:pt idx="20">
                  <c:v>0.95652173913043481</c:v>
                </c:pt>
                <c:pt idx="21">
                  <c:v>1</c:v>
                </c:pt>
                <c:pt idx="22">
                  <c:v>0.8</c:v>
                </c:pt>
                <c:pt idx="23">
                  <c:v>1</c:v>
                </c:pt>
                <c:pt idx="25">
                  <c:v>0.79166666666666652</c:v>
                </c:pt>
                <c:pt idx="26">
                  <c:v>1</c:v>
                </c:pt>
                <c:pt idx="27">
                  <c:v>0.9</c:v>
                </c:pt>
                <c:pt idx="30">
                  <c:v>1</c:v>
                </c:pt>
                <c:pt idx="31">
                  <c:v>0.91304347826086962</c:v>
                </c:pt>
                <c:pt idx="32">
                  <c:v>1</c:v>
                </c:pt>
                <c:pt idx="33">
                  <c:v>0.6363636363636378</c:v>
                </c:pt>
                <c:pt idx="34">
                  <c:v>1</c:v>
                </c:pt>
                <c:pt idx="35">
                  <c:v>0.86363636363636354</c:v>
                </c:pt>
                <c:pt idx="36">
                  <c:v>0.91836734693877553</c:v>
                </c:pt>
                <c:pt idx="37">
                  <c:v>0.67741935483870963</c:v>
                </c:pt>
                <c:pt idx="38">
                  <c:v>0.84848484848484862</c:v>
                </c:pt>
                <c:pt idx="39">
                  <c:v>0.88405797101449279</c:v>
                </c:pt>
                <c:pt idx="40">
                  <c:v>1</c:v>
                </c:pt>
                <c:pt idx="41">
                  <c:v>1</c:v>
                </c:pt>
              </c:numCache>
            </c:numRef>
          </c:val>
        </c:ser>
        <c:dLbls>
          <c:showVal val="1"/>
        </c:dLbls>
        <c:shape val="box"/>
        <c:axId val="45056000"/>
        <c:axId val="45057536"/>
        <c:axId val="0"/>
      </c:bar3DChart>
      <c:catAx>
        <c:axId val="45056000"/>
        <c:scaling>
          <c:orientation val="minMax"/>
        </c:scaling>
        <c:delete val="1"/>
        <c:axPos val="b"/>
        <c:tickLblPos val="none"/>
        <c:crossAx val="45057536"/>
        <c:crosses val="autoZero"/>
        <c:auto val="1"/>
        <c:lblAlgn val="ctr"/>
        <c:lblOffset val="100"/>
      </c:catAx>
      <c:valAx>
        <c:axId val="45057536"/>
        <c:scaling>
          <c:orientation val="minMax"/>
        </c:scaling>
        <c:axPos val="l"/>
        <c:majorGridlines/>
        <c:numFmt formatCode="0%" sourceLinked="1"/>
        <c:tickLblPos val="nextTo"/>
        <c:crossAx val="45056000"/>
        <c:crosses val="autoZero"/>
        <c:crossBetween val="between"/>
      </c:valAx>
    </c:plotArea>
    <c:legend>
      <c:legendPos val="b"/>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a:t>Соотношение уровня </a:t>
            </a:r>
            <a:r>
              <a:rPr lang="ru-RU" dirty="0" err="1"/>
              <a:t>обученности</a:t>
            </a:r>
            <a:r>
              <a:rPr lang="ru-RU" dirty="0"/>
              <a:t> по математике учащихся 11-ых классов ОУ г.о. Самара по итогам двух этапов мониторинга</a:t>
            </a:r>
          </a:p>
          <a:p>
            <a:pPr>
              <a:defRPr/>
            </a:pPr>
            <a:r>
              <a:rPr lang="ru-RU" dirty="0"/>
              <a:t>(</a:t>
            </a:r>
            <a:r>
              <a:rPr lang="ru-RU" dirty="0" smtClean="0"/>
              <a:t>2011-2012 </a:t>
            </a:r>
            <a:r>
              <a:rPr lang="ru-RU" dirty="0" err="1"/>
              <a:t>уч.год</a:t>
            </a:r>
            <a:r>
              <a:rPr lang="ru-RU" dirty="0"/>
              <a:t>) </a:t>
            </a:r>
          </a:p>
        </c:rich>
      </c:tx>
      <c:layout/>
    </c:title>
    <c:plotArea>
      <c:layout/>
      <c:lineChart>
        <c:grouping val="standard"/>
        <c:ser>
          <c:idx val="0"/>
          <c:order val="0"/>
          <c:tx>
            <c:strRef>
              <c:f>'Лист1 (2)'!$A$2</c:f>
              <c:strCache>
                <c:ptCount val="1"/>
                <c:pt idx="0">
                  <c:v>обученность I ЭТАП</c:v>
                </c:pt>
              </c:strCache>
            </c:strRef>
          </c:tx>
          <c:dLbls>
            <c:txPr>
              <a:bodyPr/>
              <a:lstStyle/>
              <a:p>
                <a:pPr>
                  <a:defRPr>
                    <a:solidFill>
                      <a:schemeClr val="bg1"/>
                    </a:solidFill>
                  </a:defRPr>
                </a:pPr>
                <a:endParaRPr lang="ru-RU"/>
              </a:p>
            </c:txPr>
            <c:dLblPos val="t"/>
            <c:showVal val="1"/>
          </c:dLbls>
          <c:cat>
            <c:strRef>
              <c:f>'Лист1 (2)'!$B$1:$AQ$1</c:f>
              <c:strCache>
                <c:ptCount val="42"/>
                <c:pt idx="0">
                  <c:v>5</c:v>
                </c:pt>
                <c:pt idx="1">
                  <c:v>12</c:v>
                </c:pt>
                <c:pt idx="2">
                  <c:v>13</c:v>
                </c:pt>
                <c:pt idx="3">
                  <c:v>20</c:v>
                </c:pt>
                <c:pt idx="4">
                  <c:v>29</c:v>
                </c:pt>
                <c:pt idx="5">
                  <c:v>33</c:v>
                </c:pt>
                <c:pt idx="6">
                  <c:v>37в(12)</c:v>
                </c:pt>
                <c:pt idx="7">
                  <c:v>37в(11</c:v>
                </c:pt>
                <c:pt idx="8">
                  <c:v>37д</c:v>
                </c:pt>
                <c:pt idx="9">
                  <c:v>38</c:v>
                </c:pt>
                <c:pt idx="10">
                  <c:v>39</c:v>
                </c:pt>
                <c:pt idx="11">
                  <c:v>40</c:v>
                </c:pt>
                <c:pt idx="12">
                  <c:v>45</c:v>
                </c:pt>
                <c:pt idx="13">
                  <c:v>51</c:v>
                </c:pt>
                <c:pt idx="14">
                  <c:v>52</c:v>
                </c:pt>
                <c:pt idx="15">
                  <c:v>54</c:v>
                </c:pt>
                <c:pt idx="16">
                  <c:v>55</c:v>
                </c:pt>
                <c:pt idx="17">
                  <c:v>58</c:v>
                </c:pt>
                <c:pt idx="18">
                  <c:v>63</c:v>
                </c:pt>
                <c:pt idx="19">
                  <c:v>74</c:v>
                </c:pt>
                <c:pt idx="20">
                  <c:v>83</c:v>
                </c:pt>
                <c:pt idx="21">
                  <c:v>90</c:v>
                </c:pt>
                <c:pt idx="22">
                  <c:v>92</c:v>
                </c:pt>
                <c:pt idx="23">
                  <c:v>95</c:v>
                </c:pt>
                <c:pt idx="24">
                  <c:v>99</c:v>
                </c:pt>
                <c:pt idx="25">
                  <c:v>118</c:v>
                </c:pt>
                <c:pt idx="26">
                  <c:v>128</c:v>
                </c:pt>
                <c:pt idx="27">
                  <c:v>156</c:v>
                </c:pt>
                <c:pt idx="28">
                  <c:v>157</c:v>
                </c:pt>
                <c:pt idx="29">
                  <c:v>164</c:v>
                </c:pt>
                <c:pt idx="30">
                  <c:v>165</c:v>
                </c:pt>
                <c:pt idx="31">
                  <c:v>гим4</c:v>
                </c:pt>
                <c:pt idx="32">
                  <c:v>лфпг</c:v>
                </c:pt>
                <c:pt idx="33">
                  <c:v>ссл</c:v>
                </c:pt>
                <c:pt idx="34">
                  <c:v>23</c:v>
                </c:pt>
                <c:pt idx="35">
                  <c:v>50</c:v>
                </c:pt>
                <c:pt idx="36">
                  <c:v>101</c:v>
                </c:pt>
                <c:pt idx="37">
                  <c:v>112</c:v>
                </c:pt>
                <c:pt idx="38">
                  <c:v>127</c:v>
                </c:pt>
                <c:pt idx="39">
                  <c:v>148</c:v>
                </c:pt>
                <c:pt idx="40">
                  <c:v>ЛАП</c:v>
                </c:pt>
                <c:pt idx="41">
                  <c:v>СГОУН</c:v>
                </c:pt>
              </c:strCache>
            </c:strRef>
          </c:cat>
          <c:val>
            <c:numRef>
              <c:f>'Лист1 (2)'!$B$2:$AQ$2</c:f>
              <c:numCache>
                <c:formatCode>0%</c:formatCode>
                <c:ptCount val="42"/>
                <c:pt idx="0">
                  <c:v>0.16666666666666666</c:v>
                </c:pt>
                <c:pt idx="1">
                  <c:v>0.43243243243243246</c:v>
                </c:pt>
                <c:pt idx="2">
                  <c:v>0</c:v>
                </c:pt>
                <c:pt idx="3">
                  <c:v>0.30434782608695682</c:v>
                </c:pt>
                <c:pt idx="4">
                  <c:v>0.65217391304348105</c:v>
                </c:pt>
                <c:pt idx="5">
                  <c:v>0.90625</c:v>
                </c:pt>
                <c:pt idx="6">
                  <c:v>0.76923076923076927</c:v>
                </c:pt>
                <c:pt idx="7">
                  <c:v>0.8333333333333337</c:v>
                </c:pt>
                <c:pt idx="8">
                  <c:v>0.89473684210526316</c:v>
                </c:pt>
                <c:pt idx="9">
                  <c:v>0.82352941176470584</c:v>
                </c:pt>
                <c:pt idx="10">
                  <c:v>0.36363636363636381</c:v>
                </c:pt>
                <c:pt idx="11">
                  <c:v>0.69230769230769262</c:v>
                </c:pt>
                <c:pt idx="12">
                  <c:v>0.8333333333333337</c:v>
                </c:pt>
                <c:pt idx="13">
                  <c:v>0.125</c:v>
                </c:pt>
                <c:pt idx="14">
                  <c:v>0.25</c:v>
                </c:pt>
                <c:pt idx="15">
                  <c:v>0.80487804878048785</c:v>
                </c:pt>
                <c:pt idx="16">
                  <c:v>0.45454545454545453</c:v>
                </c:pt>
                <c:pt idx="17">
                  <c:v>0.74509803921568818</c:v>
                </c:pt>
                <c:pt idx="18">
                  <c:v>0.95744680851063835</c:v>
                </c:pt>
                <c:pt idx="19">
                  <c:v>0.52542372881355937</c:v>
                </c:pt>
                <c:pt idx="20">
                  <c:v>0.82608695652173914</c:v>
                </c:pt>
                <c:pt idx="21">
                  <c:v>0.45833333333333326</c:v>
                </c:pt>
                <c:pt idx="22">
                  <c:v>0.66666666666666663</c:v>
                </c:pt>
                <c:pt idx="23">
                  <c:v>0.88888888888888884</c:v>
                </c:pt>
                <c:pt idx="24">
                  <c:v>0.89743589743589902</c:v>
                </c:pt>
                <c:pt idx="25">
                  <c:v>0.80851063829787262</c:v>
                </c:pt>
                <c:pt idx="26">
                  <c:v>0.72222222222222221</c:v>
                </c:pt>
                <c:pt idx="27">
                  <c:v>0.52631578947368418</c:v>
                </c:pt>
                <c:pt idx="28">
                  <c:v>0.42105263157894801</c:v>
                </c:pt>
                <c:pt idx="29">
                  <c:v>0.60000000000000064</c:v>
                </c:pt>
                <c:pt idx="30">
                  <c:v>0.94736842105263019</c:v>
                </c:pt>
                <c:pt idx="31">
                  <c:v>0.91304347826086962</c:v>
                </c:pt>
                <c:pt idx="32">
                  <c:v>1</c:v>
                </c:pt>
                <c:pt idx="33">
                  <c:v>0.35294117647058826</c:v>
                </c:pt>
              </c:numCache>
            </c:numRef>
          </c:val>
        </c:ser>
        <c:ser>
          <c:idx val="1"/>
          <c:order val="1"/>
          <c:tx>
            <c:strRef>
              <c:f>'Лист1 (2)'!$A$3</c:f>
              <c:strCache>
                <c:ptCount val="1"/>
                <c:pt idx="0">
                  <c:v>обученность II ЭТАП</c:v>
                </c:pt>
              </c:strCache>
            </c:strRef>
          </c:tx>
          <c:dLbls>
            <c:txPr>
              <a:bodyPr/>
              <a:lstStyle/>
              <a:p>
                <a:pPr>
                  <a:defRPr>
                    <a:solidFill>
                      <a:schemeClr val="bg1"/>
                    </a:solidFill>
                  </a:defRPr>
                </a:pPr>
                <a:endParaRPr lang="ru-RU"/>
              </a:p>
            </c:txPr>
            <c:dLblPos val="t"/>
            <c:showVal val="1"/>
          </c:dLbls>
          <c:cat>
            <c:strRef>
              <c:f>'Лист1 (2)'!$B$1:$AQ$1</c:f>
              <c:strCache>
                <c:ptCount val="42"/>
                <c:pt idx="0">
                  <c:v>5</c:v>
                </c:pt>
                <c:pt idx="1">
                  <c:v>12</c:v>
                </c:pt>
                <c:pt idx="2">
                  <c:v>13</c:v>
                </c:pt>
                <c:pt idx="3">
                  <c:v>20</c:v>
                </c:pt>
                <c:pt idx="4">
                  <c:v>29</c:v>
                </c:pt>
                <c:pt idx="5">
                  <c:v>33</c:v>
                </c:pt>
                <c:pt idx="6">
                  <c:v>37в(12)</c:v>
                </c:pt>
                <c:pt idx="7">
                  <c:v>37в(11</c:v>
                </c:pt>
                <c:pt idx="8">
                  <c:v>37д</c:v>
                </c:pt>
                <c:pt idx="9">
                  <c:v>38</c:v>
                </c:pt>
                <c:pt idx="10">
                  <c:v>39</c:v>
                </c:pt>
                <c:pt idx="11">
                  <c:v>40</c:v>
                </c:pt>
                <c:pt idx="12">
                  <c:v>45</c:v>
                </c:pt>
                <c:pt idx="13">
                  <c:v>51</c:v>
                </c:pt>
                <c:pt idx="14">
                  <c:v>52</c:v>
                </c:pt>
                <c:pt idx="15">
                  <c:v>54</c:v>
                </c:pt>
                <c:pt idx="16">
                  <c:v>55</c:v>
                </c:pt>
                <c:pt idx="17">
                  <c:v>58</c:v>
                </c:pt>
                <c:pt idx="18">
                  <c:v>63</c:v>
                </c:pt>
                <c:pt idx="19">
                  <c:v>74</c:v>
                </c:pt>
                <c:pt idx="20">
                  <c:v>83</c:v>
                </c:pt>
                <c:pt idx="21">
                  <c:v>90</c:v>
                </c:pt>
                <c:pt idx="22">
                  <c:v>92</c:v>
                </c:pt>
                <c:pt idx="23">
                  <c:v>95</c:v>
                </c:pt>
                <c:pt idx="24">
                  <c:v>99</c:v>
                </c:pt>
                <c:pt idx="25">
                  <c:v>118</c:v>
                </c:pt>
                <c:pt idx="26">
                  <c:v>128</c:v>
                </c:pt>
                <c:pt idx="27">
                  <c:v>156</c:v>
                </c:pt>
                <c:pt idx="28">
                  <c:v>157</c:v>
                </c:pt>
                <c:pt idx="29">
                  <c:v>164</c:v>
                </c:pt>
                <c:pt idx="30">
                  <c:v>165</c:v>
                </c:pt>
                <c:pt idx="31">
                  <c:v>гим4</c:v>
                </c:pt>
                <c:pt idx="32">
                  <c:v>лфпг</c:v>
                </c:pt>
                <c:pt idx="33">
                  <c:v>ссл</c:v>
                </c:pt>
                <c:pt idx="34">
                  <c:v>23</c:v>
                </c:pt>
                <c:pt idx="35">
                  <c:v>50</c:v>
                </c:pt>
                <c:pt idx="36">
                  <c:v>101</c:v>
                </c:pt>
                <c:pt idx="37">
                  <c:v>112</c:v>
                </c:pt>
                <c:pt idx="38">
                  <c:v>127</c:v>
                </c:pt>
                <c:pt idx="39">
                  <c:v>148</c:v>
                </c:pt>
                <c:pt idx="40">
                  <c:v>ЛАП</c:v>
                </c:pt>
                <c:pt idx="41">
                  <c:v>СГОУН</c:v>
                </c:pt>
              </c:strCache>
            </c:strRef>
          </c:cat>
          <c:val>
            <c:numRef>
              <c:f>'Лист1 (2)'!$B$3:$AQ$3</c:f>
              <c:numCache>
                <c:formatCode>0%</c:formatCode>
                <c:ptCount val="42"/>
                <c:pt idx="0">
                  <c:v>0.89473684210526316</c:v>
                </c:pt>
                <c:pt idx="1">
                  <c:v>0.87500000000000133</c:v>
                </c:pt>
                <c:pt idx="2">
                  <c:v>0.54838709677419362</c:v>
                </c:pt>
                <c:pt idx="3">
                  <c:v>0.58333333333333337</c:v>
                </c:pt>
                <c:pt idx="4">
                  <c:v>0.9375</c:v>
                </c:pt>
                <c:pt idx="5">
                  <c:v>0.90625</c:v>
                </c:pt>
                <c:pt idx="6">
                  <c:v>0.51428571428571423</c:v>
                </c:pt>
                <c:pt idx="7">
                  <c:v>0.54838709677419362</c:v>
                </c:pt>
                <c:pt idx="8">
                  <c:v>0.85000000000000064</c:v>
                </c:pt>
                <c:pt idx="9">
                  <c:v>1</c:v>
                </c:pt>
                <c:pt idx="10">
                  <c:v>0.60000000000000064</c:v>
                </c:pt>
                <c:pt idx="11">
                  <c:v>1</c:v>
                </c:pt>
                <c:pt idx="12">
                  <c:v>0.92</c:v>
                </c:pt>
                <c:pt idx="13">
                  <c:v>1</c:v>
                </c:pt>
                <c:pt idx="14">
                  <c:v>0.5</c:v>
                </c:pt>
                <c:pt idx="15">
                  <c:v>0.9</c:v>
                </c:pt>
                <c:pt idx="16">
                  <c:v>1</c:v>
                </c:pt>
                <c:pt idx="18">
                  <c:v>1</c:v>
                </c:pt>
                <c:pt idx="19">
                  <c:v>0.77049180327869127</c:v>
                </c:pt>
                <c:pt idx="20">
                  <c:v>0.95652173913043481</c:v>
                </c:pt>
                <c:pt idx="21">
                  <c:v>1</c:v>
                </c:pt>
                <c:pt idx="22">
                  <c:v>0.8</c:v>
                </c:pt>
                <c:pt idx="23">
                  <c:v>1</c:v>
                </c:pt>
                <c:pt idx="25">
                  <c:v>0.79166666666666652</c:v>
                </c:pt>
                <c:pt idx="26">
                  <c:v>1</c:v>
                </c:pt>
                <c:pt idx="27">
                  <c:v>0.9</c:v>
                </c:pt>
                <c:pt idx="30">
                  <c:v>1</c:v>
                </c:pt>
                <c:pt idx="31">
                  <c:v>0.91304347826086962</c:v>
                </c:pt>
                <c:pt idx="32">
                  <c:v>1</c:v>
                </c:pt>
                <c:pt idx="33">
                  <c:v>0.6363636363636378</c:v>
                </c:pt>
                <c:pt idx="34">
                  <c:v>1</c:v>
                </c:pt>
                <c:pt idx="35">
                  <c:v>0.86363636363636354</c:v>
                </c:pt>
                <c:pt idx="36">
                  <c:v>0.91836734693877553</c:v>
                </c:pt>
                <c:pt idx="37">
                  <c:v>0.67741935483870963</c:v>
                </c:pt>
                <c:pt idx="38">
                  <c:v>0.84848484848484862</c:v>
                </c:pt>
                <c:pt idx="39">
                  <c:v>0.88405797101449279</c:v>
                </c:pt>
                <c:pt idx="40">
                  <c:v>1</c:v>
                </c:pt>
                <c:pt idx="41">
                  <c:v>1</c:v>
                </c:pt>
              </c:numCache>
            </c:numRef>
          </c:val>
        </c:ser>
        <c:dLbls>
          <c:showVal val="1"/>
        </c:dLbls>
        <c:dropLines/>
        <c:marker val="1"/>
        <c:axId val="45106688"/>
        <c:axId val="45108224"/>
      </c:lineChart>
      <c:catAx>
        <c:axId val="45106688"/>
        <c:scaling>
          <c:orientation val="minMax"/>
        </c:scaling>
        <c:delete val="1"/>
        <c:axPos val="b"/>
        <c:majorTickMark val="none"/>
        <c:tickLblPos val="none"/>
        <c:crossAx val="45108224"/>
        <c:crosses val="autoZero"/>
        <c:auto val="1"/>
        <c:lblAlgn val="ctr"/>
        <c:lblOffset val="100"/>
      </c:catAx>
      <c:valAx>
        <c:axId val="45108224"/>
        <c:scaling>
          <c:orientation val="minMax"/>
          <c:max val="1"/>
        </c:scaling>
        <c:axPos val="l"/>
        <c:majorGridlines>
          <c:spPr>
            <a:ln w="28575"/>
          </c:spPr>
        </c:majorGridlines>
        <c:minorGridlines/>
        <c:numFmt formatCode="0%" sourceLinked="1"/>
        <c:tickLblPos val="nextTo"/>
        <c:txPr>
          <a:bodyPr/>
          <a:lstStyle/>
          <a:p>
            <a:pPr>
              <a:defRPr b="1"/>
            </a:pPr>
            <a:endParaRPr lang="ru-RU"/>
          </a:p>
        </c:txPr>
        <c:crossAx val="45106688"/>
        <c:crosses val="autoZero"/>
        <c:crossBetween val="between"/>
      </c:valAx>
      <c:spPr>
        <a:solidFill>
          <a:schemeClr val="accent1">
            <a:lumMod val="20000"/>
            <a:lumOff val="80000"/>
          </a:schemeClr>
        </a:solidFill>
        <a:ln w="28575"/>
      </c:spPr>
    </c:plotArea>
    <c:legend>
      <c:legendPos val="b"/>
      <c:layout/>
    </c:legend>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600">
                <a:solidFill>
                  <a:schemeClr val="tx1"/>
                </a:solidFill>
              </a:defRPr>
            </a:pPr>
            <a:r>
              <a:rPr lang="ru-RU" sz="1600" dirty="0">
                <a:solidFill>
                  <a:schemeClr val="tx1"/>
                </a:solidFill>
              </a:rPr>
              <a:t>Соотношение количественных показателей по математике учащихся </a:t>
            </a:r>
          </a:p>
          <a:p>
            <a:pPr>
              <a:defRPr sz="1600">
                <a:solidFill>
                  <a:schemeClr val="tx1"/>
                </a:solidFill>
              </a:defRPr>
            </a:pPr>
            <a:r>
              <a:rPr lang="ru-RU" sz="1600" dirty="0">
                <a:solidFill>
                  <a:schemeClr val="tx1"/>
                </a:solidFill>
              </a:rPr>
              <a:t>11 -</a:t>
            </a:r>
            <a:r>
              <a:rPr lang="ru-RU" sz="1600" dirty="0" err="1">
                <a:solidFill>
                  <a:schemeClr val="tx1"/>
                </a:solidFill>
              </a:rPr>
              <a:t>ых</a:t>
            </a:r>
            <a:r>
              <a:rPr lang="ru-RU" sz="1600" dirty="0">
                <a:solidFill>
                  <a:schemeClr val="tx1"/>
                </a:solidFill>
              </a:rPr>
              <a:t> классов ОУ г.о. Самара по результатам двух этапов мониторинга (</a:t>
            </a:r>
            <a:r>
              <a:rPr lang="ru-RU" sz="1600" dirty="0" smtClean="0">
                <a:solidFill>
                  <a:schemeClr val="tx1"/>
                </a:solidFill>
              </a:rPr>
              <a:t>2011-2012 </a:t>
            </a:r>
            <a:r>
              <a:rPr lang="ru-RU" sz="1600" dirty="0" err="1">
                <a:solidFill>
                  <a:schemeClr val="tx1"/>
                </a:solidFill>
              </a:rPr>
              <a:t>уч.год</a:t>
            </a:r>
            <a:r>
              <a:rPr lang="ru-RU" sz="1600" dirty="0">
                <a:solidFill>
                  <a:schemeClr val="tx1"/>
                </a:solidFill>
              </a:rPr>
              <a:t>)</a:t>
            </a:r>
          </a:p>
        </c:rich>
      </c:tx>
      <c:layout>
        <c:manualLayout>
          <c:xMode val="edge"/>
          <c:yMode val="edge"/>
          <c:x val="0.10649605364106852"/>
          <c:y val="1.4928305511382646E-2"/>
        </c:manualLayout>
      </c:layout>
    </c:title>
    <c:view3D>
      <c:rAngAx val="1"/>
    </c:view3D>
    <c:sideWall>
      <c:spPr>
        <a:solidFill>
          <a:schemeClr val="accent1">
            <a:lumMod val="20000"/>
            <a:lumOff val="80000"/>
          </a:schemeClr>
        </a:solidFill>
      </c:spPr>
    </c:sideWall>
    <c:backWall>
      <c:spPr>
        <a:solidFill>
          <a:schemeClr val="accent1">
            <a:lumMod val="20000"/>
            <a:lumOff val="80000"/>
          </a:schemeClr>
        </a:solidFill>
      </c:spPr>
    </c:backWall>
    <c:plotArea>
      <c:layout/>
      <c:bar3DChart>
        <c:barDir val="col"/>
        <c:grouping val="clustered"/>
        <c:ser>
          <c:idx val="0"/>
          <c:order val="0"/>
          <c:tx>
            <c:strRef>
              <c:f>Лист1!$AS$9</c:f>
              <c:strCache>
                <c:ptCount val="1"/>
                <c:pt idx="0">
                  <c:v>I ЭТАП</c:v>
                </c:pt>
              </c:strCache>
            </c:strRef>
          </c:tx>
          <c:dLbls>
            <c:dLbl>
              <c:idx val="0"/>
              <c:layout>
                <c:manualLayout>
                  <c:x val="3.091765799957884E-3"/>
                  <c:y val="-3.9505896332795179E-2"/>
                </c:manualLayout>
              </c:layout>
              <c:showVal val="1"/>
            </c:dLbl>
            <c:txPr>
              <a:bodyPr/>
              <a:lstStyle/>
              <a:p>
                <a:pPr>
                  <a:defRPr>
                    <a:solidFill>
                      <a:schemeClr val="tx1"/>
                    </a:solidFill>
                  </a:defRPr>
                </a:pPr>
                <a:endParaRPr lang="ru-RU"/>
              </a:p>
            </c:txPr>
            <c:showVal val="1"/>
          </c:dLbls>
          <c:cat>
            <c:strRef>
              <c:f>Лист1!$AR$10:$AR$13</c:f>
              <c:strCache>
                <c:ptCount val="4"/>
                <c:pt idx="0">
                  <c:v>"5"</c:v>
                </c:pt>
                <c:pt idx="1">
                  <c:v>"4"</c:v>
                </c:pt>
                <c:pt idx="2">
                  <c:v>"3"</c:v>
                </c:pt>
                <c:pt idx="3">
                  <c:v>"2"</c:v>
                </c:pt>
              </c:strCache>
            </c:strRef>
          </c:cat>
          <c:val>
            <c:numRef>
              <c:f>Лист1!$AS$10:$AS$13</c:f>
              <c:numCache>
                <c:formatCode>0</c:formatCode>
                <c:ptCount val="4"/>
                <c:pt idx="0">
                  <c:v>7</c:v>
                </c:pt>
                <c:pt idx="1">
                  <c:v>35</c:v>
                </c:pt>
                <c:pt idx="2">
                  <c:v>589</c:v>
                </c:pt>
                <c:pt idx="3">
                  <c:v>311</c:v>
                </c:pt>
              </c:numCache>
            </c:numRef>
          </c:val>
        </c:ser>
        <c:ser>
          <c:idx val="1"/>
          <c:order val="1"/>
          <c:tx>
            <c:strRef>
              <c:f>Лист1!$AT$9</c:f>
              <c:strCache>
                <c:ptCount val="1"/>
                <c:pt idx="0">
                  <c:v>II ЭТАП</c:v>
                </c:pt>
              </c:strCache>
            </c:strRef>
          </c:tx>
          <c:dLbls>
            <c:txPr>
              <a:bodyPr/>
              <a:lstStyle/>
              <a:p>
                <a:pPr>
                  <a:defRPr>
                    <a:solidFill>
                      <a:schemeClr val="tx1"/>
                    </a:solidFill>
                  </a:defRPr>
                </a:pPr>
                <a:endParaRPr lang="ru-RU"/>
              </a:p>
            </c:txPr>
            <c:showVal val="1"/>
          </c:dLbls>
          <c:cat>
            <c:strRef>
              <c:f>Лист1!$AR$10:$AR$13</c:f>
              <c:strCache>
                <c:ptCount val="4"/>
                <c:pt idx="0">
                  <c:v>"5"</c:v>
                </c:pt>
                <c:pt idx="1">
                  <c:v>"4"</c:v>
                </c:pt>
                <c:pt idx="2">
                  <c:v>"3"</c:v>
                </c:pt>
                <c:pt idx="3">
                  <c:v>"2"</c:v>
                </c:pt>
              </c:strCache>
            </c:strRef>
          </c:cat>
          <c:val>
            <c:numRef>
              <c:f>Лист1!$AT$10:$AT$13</c:f>
              <c:numCache>
                <c:formatCode>0</c:formatCode>
                <c:ptCount val="4"/>
                <c:pt idx="0">
                  <c:v>69</c:v>
                </c:pt>
                <c:pt idx="1">
                  <c:v>326</c:v>
                </c:pt>
                <c:pt idx="2">
                  <c:v>621</c:v>
                </c:pt>
                <c:pt idx="3">
                  <c:v>160</c:v>
                </c:pt>
              </c:numCache>
            </c:numRef>
          </c:val>
        </c:ser>
        <c:dLbls>
          <c:showVal val="1"/>
        </c:dLbls>
        <c:shape val="cone"/>
        <c:axId val="45143168"/>
        <c:axId val="45144704"/>
        <c:axId val="0"/>
      </c:bar3DChart>
      <c:catAx>
        <c:axId val="45143168"/>
        <c:scaling>
          <c:orientation val="minMax"/>
        </c:scaling>
        <c:axPos val="b"/>
        <c:tickLblPos val="nextTo"/>
        <c:crossAx val="45144704"/>
        <c:crosses val="autoZero"/>
        <c:auto val="1"/>
        <c:lblAlgn val="ctr"/>
        <c:lblOffset val="100"/>
      </c:catAx>
      <c:valAx>
        <c:axId val="45144704"/>
        <c:scaling>
          <c:orientation val="minMax"/>
        </c:scaling>
        <c:axPos val="l"/>
        <c:majorGridlines>
          <c:spPr>
            <a:ln>
              <a:solidFill>
                <a:schemeClr val="bg1"/>
              </a:solidFill>
            </a:ln>
          </c:spPr>
        </c:majorGridlines>
        <c:numFmt formatCode="0" sourceLinked="1"/>
        <c:tickLblPos val="nextTo"/>
        <c:crossAx val="45143168"/>
        <c:crosses val="autoZero"/>
        <c:crossBetween val="between"/>
      </c:valAx>
    </c:plotArea>
    <c:legend>
      <c:legendPos val="r"/>
      <c:layout/>
    </c:legend>
    <c:plotVisOnly val="1"/>
  </c:chart>
  <c:spPr>
    <a:solidFill>
      <a:schemeClr val="bg2">
        <a:lumMod val="75000"/>
      </a:schemeClr>
    </a:solidFill>
  </c:spPr>
  <c:txPr>
    <a:bodyPr/>
    <a:lstStyle/>
    <a:p>
      <a:pPr>
        <a:defRPr>
          <a:solidFill>
            <a:schemeClr val="tx1"/>
          </a:solidFill>
        </a:defRPr>
      </a:pPr>
      <a:endParaRPr lang="ru-RU"/>
    </a:p>
  </c:txPr>
  <c:externalData r:id="rId1"/>
</c:chartSpace>
</file>

<file path=ppt/drawings/drawing1.xml><?xml version="1.0" encoding="utf-8"?>
<c:userShapes xmlns:c="http://schemas.openxmlformats.org/drawingml/2006/chart">
  <cdr:relSizeAnchor xmlns:cdr="http://schemas.openxmlformats.org/drawingml/2006/chartDrawing">
    <cdr:from>
      <cdr:x>0.062</cdr:x>
      <cdr:y>0.70066</cdr:y>
    </cdr:from>
    <cdr:to>
      <cdr:x>0.89189</cdr:x>
      <cdr:y>0.70092</cdr:y>
    </cdr:to>
    <cdr:sp macro="" textlink="">
      <cdr:nvSpPr>
        <cdr:cNvPr id="9" name="Прямая соединительная линия 8"/>
        <cdr:cNvSpPr/>
      </cdr:nvSpPr>
      <cdr:spPr>
        <a:xfrm xmlns:a="http://schemas.openxmlformats.org/drawingml/2006/main">
          <a:off x="576432" y="4240618"/>
          <a:ext cx="7715304" cy="1588"/>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0.06565</cdr:x>
      <cdr:y>0.66525</cdr:y>
    </cdr:from>
    <cdr:to>
      <cdr:x>0.99178</cdr:x>
      <cdr:y>0.66551</cdr:y>
    </cdr:to>
    <cdr:sp macro="" textlink="">
      <cdr:nvSpPr>
        <cdr:cNvPr id="3" name="Прямая соединительная линия 2"/>
        <cdr:cNvSpPr/>
      </cdr:nvSpPr>
      <cdr:spPr>
        <a:xfrm xmlns:a="http://schemas.openxmlformats.org/drawingml/2006/main">
          <a:off x="610355" y="4026304"/>
          <a:ext cx="8610043" cy="1574"/>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0.883</cdr:x>
      <cdr:y>0.67092</cdr:y>
    </cdr:from>
    <cdr:to>
      <cdr:x>0.98135</cdr:x>
      <cdr:y>0.82201</cdr:y>
    </cdr:to>
    <cdr:sp macro="" textlink="">
      <cdr:nvSpPr>
        <cdr:cNvPr id="4" name="TextBox 3"/>
        <cdr:cNvSpPr txBox="1"/>
      </cdr:nvSpPr>
      <cdr:spPr>
        <a:xfrm xmlns:a="http://schemas.openxmlformats.org/drawingml/2006/main">
          <a:off x="8209046" y="4060658"/>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ru-RU" sz="1100" b="1" dirty="0">
              <a:solidFill>
                <a:srgbClr val="FF0000"/>
              </a:solidFill>
            </a:rPr>
            <a:t>недопустимый</a:t>
          </a:r>
        </a:p>
        <a:p xmlns:a="http://schemas.openxmlformats.org/drawingml/2006/main">
          <a:r>
            <a:rPr lang="ru-RU" sz="1100" b="1" dirty="0">
              <a:solidFill>
                <a:srgbClr val="FF0000"/>
              </a:solidFill>
            </a:rPr>
            <a:t>уровень</a:t>
          </a:r>
        </a:p>
      </cdr:txBody>
    </cdr:sp>
  </cdr:relSizeAnchor>
  <cdr:relSizeAnchor xmlns:cdr="http://schemas.openxmlformats.org/drawingml/2006/chartDrawing">
    <cdr:from>
      <cdr:x>0.06565</cdr:x>
      <cdr:y>0.44098</cdr:y>
    </cdr:from>
    <cdr:to>
      <cdr:x>0.99178</cdr:x>
      <cdr:y>0.44124</cdr:y>
    </cdr:to>
    <cdr:sp macro="" textlink="">
      <cdr:nvSpPr>
        <cdr:cNvPr id="6" name="Прямая соединительная линия 5"/>
        <cdr:cNvSpPr/>
      </cdr:nvSpPr>
      <cdr:spPr>
        <a:xfrm xmlns:a="http://schemas.openxmlformats.org/drawingml/2006/main">
          <a:off x="610355" y="2668982"/>
          <a:ext cx="8610043" cy="1573"/>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0.88974</cdr:x>
      <cdr:y>0.46385</cdr:y>
    </cdr:from>
    <cdr:to>
      <cdr:x>0.98809</cdr:x>
      <cdr:y>0.61493</cdr:y>
    </cdr:to>
    <cdr:sp macro="" textlink="">
      <cdr:nvSpPr>
        <cdr:cNvPr id="7" name="TextBox 6"/>
        <cdr:cNvSpPr txBox="1"/>
      </cdr:nvSpPr>
      <cdr:spPr>
        <a:xfrm xmlns:a="http://schemas.openxmlformats.org/drawingml/2006/main">
          <a:off x="8271711" y="2807368"/>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ru-RU" sz="1100" b="1" dirty="0">
              <a:solidFill>
                <a:srgbClr val="FF0000"/>
              </a:solidFill>
            </a:rPr>
            <a:t>критический</a:t>
          </a:r>
        </a:p>
        <a:p xmlns:a="http://schemas.openxmlformats.org/drawingml/2006/main">
          <a:r>
            <a:rPr lang="ru-RU" sz="1100" b="1" dirty="0">
              <a:solidFill>
                <a:srgbClr val="FF0000"/>
              </a:solidFill>
            </a:rPr>
            <a:t> уровень</a:t>
          </a:r>
        </a:p>
      </cdr:txBody>
    </cdr:sp>
  </cdr:relSizeAnchor>
  <cdr:relSizeAnchor xmlns:cdr="http://schemas.openxmlformats.org/drawingml/2006/chartDrawing">
    <cdr:from>
      <cdr:x>0.03693</cdr:x>
      <cdr:y>0.37016</cdr:y>
    </cdr:from>
    <cdr:to>
      <cdr:x>0.96306</cdr:x>
      <cdr:y>0.37043</cdr:y>
    </cdr:to>
    <cdr:sp macro="" textlink="">
      <cdr:nvSpPr>
        <cdr:cNvPr id="9" name="Прямая соединительная линия 8"/>
        <cdr:cNvSpPr/>
      </cdr:nvSpPr>
      <cdr:spPr>
        <a:xfrm xmlns:a="http://schemas.openxmlformats.org/drawingml/2006/main">
          <a:off x="343376" y="2240354"/>
          <a:ext cx="8610043" cy="1634"/>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0.89342</cdr:x>
      <cdr:y>0.38197</cdr:y>
    </cdr:from>
    <cdr:to>
      <cdr:x>0.99178</cdr:x>
      <cdr:y>0.53306</cdr:y>
    </cdr:to>
    <cdr:sp macro="" textlink="">
      <cdr:nvSpPr>
        <cdr:cNvPr id="10" name="TextBox 9"/>
        <cdr:cNvSpPr txBox="1"/>
      </cdr:nvSpPr>
      <cdr:spPr>
        <a:xfrm xmlns:a="http://schemas.openxmlformats.org/drawingml/2006/main">
          <a:off x="8305965" y="2311792"/>
          <a:ext cx="914433" cy="91444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ru-RU" sz="1100" b="1" dirty="0">
              <a:solidFill>
                <a:srgbClr val="FF0000"/>
              </a:solidFill>
            </a:rPr>
            <a:t>допустимый</a:t>
          </a:r>
        </a:p>
        <a:p xmlns:a="http://schemas.openxmlformats.org/drawingml/2006/main">
          <a:r>
            <a:rPr lang="ru-RU" sz="1100" b="1" dirty="0">
              <a:solidFill>
                <a:srgbClr val="FF0000"/>
              </a:solidFill>
            </a:rPr>
            <a:t>уровень</a:t>
          </a:r>
        </a:p>
      </cdr:txBody>
    </cdr:sp>
  </cdr:relSizeAnchor>
  <cdr:relSizeAnchor xmlns:cdr="http://schemas.openxmlformats.org/drawingml/2006/chartDrawing">
    <cdr:from>
      <cdr:x>0.90164</cdr:x>
      <cdr:y>0.29934</cdr:y>
    </cdr:from>
    <cdr:to>
      <cdr:x>1</cdr:x>
      <cdr:y>0.45042</cdr:y>
    </cdr:to>
    <cdr:sp macro="" textlink="">
      <cdr:nvSpPr>
        <cdr:cNvPr id="11" name="TextBox 10"/>
        <cdr:cNvSpPr txBox="1"/>
      </cdr:nvSpPr>
      <cdr:spPr>
        <a:xfrm xmlns:a="http://schemas.openxmlformats.org/drawingml/2006/main">
          <a:off x="8506050" y="1811726"/>
          <a:ext cx="914433" cy="91438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ru-RU" sz="1100" b="1">
              <a:solidFill>
                <a:srgbClr val="FF0000"/>
              </a:solidFill>
            </a:rPr>
            <a:t>оптимальный</a:t>
          </a:r>
        </a:p>
        <a:p xmlns:a="http://schemas.openxmlformats.org/drawingml/2006/main">
          <a:r>
            <a:rPr lang="ru-RU" sz="1100" b="1">
              <a:solidFill>
                <a:srgbClr val="FF0000"/>
              </a:solidFill>
            </a:rPr>
            <a:t>уровень</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03.07.2012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xoxsn@mail.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8134672" cy="2835746"/>
          </a:xfrm>
        </p:spPr>
        <p:txBody>
          <a:bodyPr>
            <a:normAutofit fontScale="90000"/>
          </a:bodyPr>
          <a:lstStyle/>
          <a:p>
            <a:r>
              <a:rPr lang="ru-RU" b="1" dirty="0" smtClean="0"/>
              <a:t>ОПЫТ ПРИМЕНЕНИЯ ТЕХНОЛОГИЙ МОНИТОРИНГОВОГО КОНТРОЛЯ КАЧЕСТВА ЗНАНИЙ УЧАЩИХСЯ В ОБРАЗОВАТЕЛЬНОМ ПРОЦЕССЕ</a:t>
            </a:r>
            <a:endParaRPr lang="ru-RU" dirty="0"/>
          </a:p>
        </p:txBody>
      </p:sp>
      <p:sp>
        <p:nvSpPr>
          <p:cNvPr id="3" name="Подзаголовок 2"/>
          <p:cNvSpPr>
            <a:spLocks noGrp="1"/>
          </p:cNvSpPr>
          <p:nvPr>
            <p:ph type="subTitle" idx="1"/>
          </p:nvPr>
        </p:nvSpPr>
        <p:spPr>
          <a:xfrm>
            <a:off x="1371600" y="3645024"/>
            <a:ext cx="6400800" cy="2376264"/>
          </a:xfrm>
        </p:spPr>
        <p:txBody>
          <a:bodyPr>
            <a:normAutofit fontScale="70000" lnSpcReduction="20000"/>
          </a:bodyPr>
          <a:lstStyle/>
          <a:p>
            <a:r>
              <a:rPr lang="ru-RU" sz="4000" b="1" dirty="0" smtClean="0"/>
              <a:t>Хохлова Светлана Николаевна </a:t>
            </a:r>
            <a:r>
              <a:rPr lang="ru-RU" b="1" dirty="0" smtClean="0"/>
              <a:t>(</a:t>
            </a:r>
            <a:r>
              <a:rPr lang="en-US" b="1" dirty="0" err="1" smtClean="0">
                <a:hlinkClick r:id="rId2"/>
              </a:rPr>
              <a:t>xoxsn</a:t>
            </a:r>
            <a:r>
              <a:rPr lang="ru-RU" b="1" dirty="0" smtClean="0">
                <a:hlinkClick r:id="rId2"/>
              </a:rPr>
              <a:t>@</a:t>
            </a:r>
            <a:r>
              <a:rPr lang="en-US" b="1" dirty="0" smtClean="0">
                <a:hlinkClick r:id="rId2"/>
              </a:rPr>
              <a:t>mail</a:t>
            </a:r>
            <a:r>
              <a:rPr lang="ru-RU" b="1" dirty="0" smtClean="0">
                <a:hlinkClick r:id="rId2"/>
              </a:rPr>
              <a:t>.</a:t>
            </a:r>
            <a:r>
              <a:rPr lang="en-US" b="1" dirty="0" err="1" smtClean="0">
                <a:hlinkClick r:id="rId2"/>
              </a:rPr>
              <a:t>ru</a:t>
            </a:r>
            <a:r>
              <a:rPr lang="ru-RU" b="1" dirty="0" smtClean="0"/>
              <a:t>)</a:t>
            </a:r>
            <a:endParaRPr lang="ru-RU" dirty="0" smtClean="0"/>
          </a:p>
          <a:p>
            <a:r>
              <a:rPr lang="ru-RU" b="1" dirty="0" smtClean="0"/>
              <a:t> </a:t>
            </a:r>
            <a:endParaRPr lang="ru-RU" dirty="0" smtClean="0"/>
          </a:p>
          <a:p>
            <a:r>
              <a:rPr lang="ru-RU" dirty="0" smtClean="0"/>
              <a:t>Муниципальное бюджетное образовательное учреждение Средняя общеобразовательная школа №118 г. о. Самара.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ru-RU" dirty="0"/>
          </a:p>
        </p:txBody>
      </p:sp>
      <p:sp>
        <p:nvSpPr>
          <p:cNvPr id="3" name="Содержимое 2"/>
          <p:cNvSpPr>
            <a:spLocks noGrp="1"/>
          </p:cNvSpPr>
          <p:nvPr>
            <p:ph idx="1"/>
          </p:nvPr>
        </p:nvSpPr>
        <p:spPr>
          <a:xfrm>
            <a:off x="0" y="692696"/>
            <a:ext cx="9144000" cy="6165304"/>
          </a:xfrm>
        </p:spPr>
        <p:txBody>
          <a:bodyPr>
            <a:normAutofit lnSpcReduction="10000"/>
          </a:bodyPr>
          <a:lstStyle/>
          <a:p>
            <a:pPr marL="0" indent="0">
              <a:spcBef>
                <a:spcPts val="0"/>
              </a:spcBef>
              <a:buNone/>
            </a:pPr>
            <a:r>
              <a:rPr lang="ru-RU" b="1" dirty="0" smtClean="0"/>
              <a:t>    </a:t>
            </a:r>
            <a:r>
              <a:rPr lang="ru-RU" sz="3600" b="1" dirty="0" smtClean="0"/>
              <a:t>Тест состоит из: </a:t>
            </a:r>
          </a:p>
          <a:p>
            <a:pPr marL="0" indent="0">
              <a:spcBef>
                <a:spcPts val="0"/>
              </a:spcBef>
            </a:pPr>
            <a:r>
              <a:rPr lang="ru-RU" sz="3600" b="1" dirty="0" smtClean="0"/>
              <a:t>выверенной системы заданий;</a:t>
            </a:r>
          </a:p>
          <a:p>
            <a:pPr marL="0" indent="0">
              <a:spcBef>
                <a:spcPts val="0"/>
              </a:spcBef>
            </a:pPr>
            <a:r>
              <a:rPr lang="ru-RU" sz="3600" b="1" dirty="0" smtClean="0"/>
              <a:t> организованной процедуры проведения контроля; </a:t>
            </a:r>
          </a:p>
          <a:p>
            <a:pPr marL="0" indent="0">
              <a:spcBef>
                <a:spcPts val="0"/>
              </a:spcBef>
            </a:pPr>
            <a:r>
              <a:rPr lang="ru-RU" sz="3600" b="1" dirty="0" smtClean="0"/>
              <a:t>технологии обработки результатов и их анализ.</a:t>
            </a:r>
          </a:p>
          <a:p>
            <a:pPr marL="0" indent="0">
              <a:spcBef>
                <a:spcPts val="0"/>
              </a:spcBef>
              <a:buNone/>
            </a:pPr>
            <a:r>
              <a:rPr lang="ru-RU" sz="3600" b="1" dirty="0" smtClean="0"/>
              <a:t> Проведение базовых, диагностических и тематических тестов позволяет учителям нашей школы осуществлять продвижение учащегося на уровень объективных показателей с целью подготовки его к итоговому тестированию, к ГИА и ЕГЭ </a:t>
            </a:r>
            <a:r>
              <a:rPr lang="ru-RU" sz="3600" b="1" dirty="0" smtClean="0"/>
              <a:t>.       </a:t>
            </a:r>
            <a:r>
              <a:rPr lang="ru-RU" sz="2400" dirty="0" smtClean="0"/>
              <a:t>10</a:t>
            </a:r>
            <a:endParaRPr lang="ru-RU" sz="2400"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0" y="548680"/>
            <a:ext cx="9144000" cy="6309320"/>
          </a:xfrm>
        </p:spPr>
        <p:txBody>
          <a:bodyPr>
            <a:normAutofit lnSpcReduction="10000"/>
          </a:bodyPr>
          <a:lstStyle/>
          <a:p>
            <a:pPr marL="0" indent="0">
              <a:spcBef>
                <a:spcPts val="0"/>
              </a:spcBef>
              <a:buNone/>
            </a:pPr>
            <a:r>
              <a:rPr lang="ru-RU" b="1" dirty="0" smtClean="0"/>
              <a:t>   В течение учебного года  проводятся 3 этапа мониторинга в 9-11-х классах для определения уровня подготовки выпускников к ГИА и ЕГЭ и 2 этапа в 5-8 классах с целью контроля качества знаний вместо традиционных контрольных работ в соответствии с тематическим планированием, как форма полугодового  и итогового контроля. Это позволяет наблюдать динамику изменения качества знаний учащихся, выявлять проблемные задания, грамотно планировать коррекционную работу по «западающим» темам, выявлять соответствие полученного результата первоначальным предположениям</a:t>
            </a:r>
            <a:r>
              <a:rPr lang="ru-RU" b="1" dirty="0" smtClean="0"/>
              <a:t>.                     </a:t>
            </a:r>
            <a:r>
              <a:rPr lang="ru-RU" sz="2000" dirty="0" smtClean="0"/>
              <a:t>11</a:t>
            </a: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0" y="404664"/>
            <a:ext cx="9144000" cy="6453336"/>
          </a:xfrm>
        </p:spPr>
        <p:txBody>
          <a:bodyPr>
            <a:normAutofit/>
          </a:bodyPr>
          <a:lstStyle/>
          <a:p>
            <a:pPr marL="0" indent="0">
              <a:spcBef>
                <a:spcPts val="0"/>
              </a:spcBef>
              <a:buNone/>
            </a:pPr>
            <a:r>
              <a:rPr lang="ru-RU" sz="3600" b="1" dirty="0" smtClean="0"/>
              <a:t>   Результаты каждого этапа мониторинга обрабатываются с помощью программы </a:t>
            </a:r>
            <a:r>
              <a:rPr lang="en-US" sz="3600" b="1" dirty="0" smtClean="0"/>
              <a:t>Excel</a:t>
            </a:r>
            <a:r>
              <a:rPr lang="ru-RU" sz="3600" b="1" dirty="0" smtClean="0"/>
              <a:t> и представляются в виде альбома, который содержит сведения об успеваемости, </a:t>
            </a:r>
            <a:r>
              <a:rPr lang="ru-RU" sz="3600" b="1" dirty="0" err="1" smtClean="0"/>
              <a:t>обученности</a:t>
            </a:r>
            <a:r>
              <a:rPr lang="ru-RU" sz="3600" b="1" dirty="0" smtClean="0"/>
              <a:t>, качестве знаний, процентном выполнении заданий, количестве ошибок. Таблицы создаются в виде шаблонов для проверки составленных тестов, которые повторяют методику обработки ученических работ на ГИА и ЕГЭ</a:t>
            </a:r>
            <a:r>
              <a:rPr lang="ru-RU" sz="3600" b="1" dirty="0" smtClean="0"/>
              <a:t>.</a:t>
            </a:r>
          </a:p>
          <a:p>
            <a:pPr marL="0" indent="0">
              <a:spcBef>
                <a:spcPts val="0"/>
              </a:spcBef>
              <a:buNone/>
            </a:pPr>
            <a:r>
              <a:rPr lang="ru-RU" sz="2000" dirty="0" smtClean="0"/>
              <a:t>12</a:t>
            </a:r>
            <a:endParaRPr lang="ru-RU"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Содержимое 2"/>
          <p:cNvSpPr>
            <a:spLocks noGrp="1"/>
          </p:cNvSpPr>
          <p:nvPr>
            <p:ph idx="1"/>
          </p:nvPr>
        </p:nvSpPr>
        <p:spPr>
          <a:xfrm>
            <a:off x="0" y="476672"/>
            <a:ext cx="9144000" cy="6381328"/>
          </a:xfrm>
        </p:spPr>
        <p:txBody>
          <a:bodyPr>
            <a:noAutofit/>
          </a:bodyPr>
          <a:lstStyle/>
          <a:p>
            <a:pPr marL="0" indent="0">
              <a:spcBef>
                <a:spcPts val="0"/>
              </a:spcBef>
              <a:buNone/>
            </a:pPr>
            <a:r>
              <a:rPr lang="ru-RU" sz="3000" b="1" dirty="0" smtClean="0"/>
              <a:t>   Эти таблицы содержат списки учеников, сумму правильных ответов в каждой части теста, всего верных ответов в работе, количество набранных баллов, оценку, процентное выполнение, рейтинг исходя из условия оценки 1 балл – за каждое правильное задание, 0 баллов – за задание с ошибкой, </a:t>
            </a:r>
            <a:r>
              <a:rPr lang="en-US" sz="3000" b="1" dirty="0" smtClean="0"/>
              <a:t>N</a:t>
            </a:r>
            <a:r>
              <a:rPr lang="ru-RU" sz="3000" b="1" dirty="0" smtClean="0"/>
              <a:t> – не приступал к выполнению задания. На рабочем листе находятся таблицы верных ответов по заданиям, количество допущенных ошибок, процент учеников, не справившихся с заданием, уровень </a:t>
            </a:r>
            <a:r>
              <a:rPr lang="ru-RU" sz="3000" b="1" dirty="0" err="1" smtClean="0"/>
              <a:t>обученности</a:t>
            </a:r>
            <a:r>
              <a:rPr lang="ru-RU" sz="3000" b="1" dirty="0" smtClean="0"/>
              <a:t>, качества знаний и средний балл. Вид таблиц по параллелям различается количеством заданий в каждой части и стоимостью отдельных </a:t>
            </a:r>
            <a:r>
              <a:rPr lang="ru-RU" sz="3000" b="1" dirty="0" smtClean="0"/>
              <a:t>заданий                                                            </a:t>
            </a:r>
            <a:r>
              <a:rPr lang="ru-RU" sz="2000" dirty="0" smtClean="0"/>
              <a:t>13</a:t>
            </a:r>
            <a:endParaRPr lang="ru-RU"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endParaRPr lang="ru-RU" dirty="0"/>
          </a:p>
        </p:txBody>
      </p:sp>
      <p:sp>
        <p:nvSpPr>
          <p:cNvPr id="3" name="Содержимое 2"/>
          <p:cNvSpPr>
            <a:spLocks noGrp="1"/>
          </p:cNvSpPr>
          <p:nvPr>
            <p:ph idx="1"/>
          </p:nvPr>
        </p:nvSpPr>
        <p:spPr>
          <a:xfrm>
            <a:off x="0" y="260648"/>
            <a:ext cx="9144000" cy="6597352"/>
          </a:xfrm>
        </p:spPr>
        <p:txBody>
          <a:bodyPr>
            <a:normAutofit/>
          </a:bodyPr>
          <a:lstStyle/>
          <a:p>
            <a:pPr marL="0" indent="0">
              <a:spcBef>
                <a:spcPts val="0"/>
              </a:spcBef>
              <a:buNone/>
            </a:pPr>
            <a:r>
              <a:rPr lang="ru-RU" b="1" dirty="0" smtClean="0"/>
              <a:t>    Так в таблице для 9 класса первая часть содержит 18 заданий с оценкой 1 балл за каждое, вторая часть состоит из 5 заданий с рейтингом в 2,4, 4, 6 и 6 баллов. Таблица для 10 классов учитывает количество пройденных тем относительно общего перечня экзаменационных тем, поэтому первая часть состоит из 10-14 заданий с выбором ответа или с кратким ответом, вторая часть содержит 3-4 задания с развернутой формой ответа. Таблица для обработки тестов учеников 11 класса полностью повторяет материалы ЕГЭ. </a:t>
            </a:r>
            <a:r>
              <a:rPr lang="ru-RU" b="1" dirty="0" smtClean="0"/>
              <a:t>                                     </a:t>
            </a:r>
            <a:r>
              <a:rPr lang="ru-RU" sz="2400" dirty="0" smtClean="0"/>
              <a:t>14</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0" y="0"/>
            <a:ext cx="9144000" cy="6597352"/>
          </a:xfrm>
        </p:spPr>
        <p:txBody>
          <a:bodyPr>
            <a:normAutofit fontScale="92500"/>
          </a:bodyPr>
          <a:lstStyle/>
          <a:p>
            <a:pPr>
              <a:buNone/>
            </a:pPr>
            <a:r>
              <a:rPr lang="ru-RU" b="1" dirty="0" smtClean="0"/>
              <a:t>    Применение такой системы проверки работ позволяет приучить выпускников к рациональному распределению времени на работу, получать результат в наглядной форме, узнать свой рейтинг в коллективе, отслеживать динамику изменения своих результатов. Вся информация представлена в виде таблиц, графиков, диаграмм и дает полное представление об уровне знаний учащихся на момент контроля. После каждого проведённого теста учитель помещает распечатанные таблицы на доске объявлений в кабинете математики. Ученики получают абсолютно объективную информацию, не зависящую от человеческого </a:t>
            </a:r>
            <a:r>
              <a:rPr lang="ru-RU" b="1" dirty="0" smtClean="0"/>
              <a:t>фактора                                                                        </a:t>
            </a:r>
            <a:r>
              <a:rPr lang="ru-RU" sz="2600" dirty="0" smtClean="0"/>
              <a:t>15</a:t>
            </a:r>
            <a:endParaRPr lang="ru-RU"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0" y="548680"/>
            <a:ext cx="9144000" cy="6309320"/>
          </a:xfrm>
        </p:spPr>
        <p:txBody>
          <a:bodyPr>
            <a:normAutofit/>
          </a:bodyPr>
          <a:lstStyle/>
          <a:p>
            <a:pPr marL="0" indent="0">
              <a:spcBef>
                <a:spcPts val="0"/>
              </a:spcBef>
              <a:buNone/>
            </a:pPr>
            <a:r>
              <a:rPr lang="ru-RU" dirty="0" smtClean="0"/>
              <a:t>   </a:t>
            </a:r>
            <a:r>
              <a:rPr lang="ru-RU" sz="3600" b="1" dirty="0" smtClean="0"/>
              <a:t>Технология мониторинговых исследований позволяет учителю грамотно провести коррекционную работу, сэкономить силы и время при проверке, дает возможность контроля большого объема учебного материала за малый промежуток времени, формирует личностные, регулятивные и познавательные УУД. Тестовый мониторинг позволил нам получить результаты ЕГЭ значительно выше ожидаемых в 2009 - 2012 годах. </a:t>
            </a:r>
            <a:r>
              <a:rPr lang="ru-RU" sz="3600" b="1" dirty="0" smtClean="0"/>
              <a:t>                                                                 </a:t>
            </a:r>
            <a:r>
              <a:rPr lang="ru-RU" sz="2400" dirty="0" smtClean="0"/>
              <a:t>16</a:t>
            </a: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endParaRPr lang="ru-RU" dirty="0"/>
          </a:p>
        </p:txBody>
      </p:sp>
      <p:sp>
        <p:nvSpPr>
          <p:cNvPr id="3" name="Содержимое 2"/>
          <p:cNvSpPr>
            <a:spLocks noGrp="1"/>
          </p:cNvSpPr>
          <p:nvPr>
            <p:ph idx="1"/>
          </p:nvPr>
        </p:nvSpPr>
        <p:spPr>
          <a:xfrm>
            <a:off x="0" y="332656"/>
            <a:ext cx="9144000" cy="6525344"/>
          </a:xfrm>
        </p:spPr>
        <p:txBody>
          <a:bodyPr>
            <a:normAutofit/>
          </a:bodyPr>
          <a:lstStyle/>
          <a:p>
            <a:pPr>
              <a:buNone/>
            </a:pPr>
            <a:r>
              <a:rPr lang="ru-RU" dirty="0" smtClean="0"/>
              <a:t>   </a:t>
            </a:r>
            <a:r>
              <a:rPr lang="ru-RU" b="1" dirty="0" smtClean="0"/>
              <a:t>Технология мониторинга позволяет учителям нашей школы:</a:t>
            </a:r>
          </a:p>
          <a:p>
            <a:pPr lvl="0"/>
            <a:r>
              <a:rPr lang="ru-RU" b="1" dirty="0" smtClean="0"/>
              <a:t>осуществлять внешнюю оценку достижений учащихся;</a:t>
            </a:r>
          </a:p>
          <a:p>
            <a:pPr lvl="0"/>
            <a:r>
              <a:rPr lang="ru-RU" b="1" dirty="0" smtClean="0"/>
              <a:t>проводить системный и сравнительный анализ качества знаний учеников одного или нескольких классов; </a:t>
            </a:r>
          </a:p>
          <a:p>
            <a:pPr lvl="0"/>
            <a:r>
              <a:rPr lang="ru-RU" b="1" dirty="0" smtClean="0"/>
              <a:t>обеспечивать открытость и объективность результатов в сравнении с общей образовательной статистикой;</a:t>
            </a:r>
          </a:p>
          <a:p>
            <a:pPr lvl="0"/>
            <a:r>
              <a:rPr lang="ru-RU" b="1" dirty="0" smtClean="0"/>
              <a:t>проводить сравнительный анализ учебных достижений учащихся</a:t>
            </a:r>
            <a:r>
              <a:rPr lang="ru-RU" b="1" dirty="0" smtClean="0"/>
              <a:t>.                                       </a:t>
            </a:r>
            <a:r>
              <a:rPr lang="ru-RU" sz="2400" dirty="0" smtClean="0"/>
              <a:t>17</a:t>
            </a: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endParaRPr lang="ru-RU" dirty="0"/>
          </a:p>
        </p:txBody>
      </p:sp>
      <p:sp>
        <p:nvSpPr>
          <p:cNvPr id="3" name="Содержимое 2"/>
          <p:cNvSpPr>
            <a:spLocks noGrp="1"/>
          </p:cNvSpPr>
          <p:nvPr>
            <p:ph idx="1"/>
          </p:nvPr>
        </p:nvSpPr>
        <p:spPr>
          <a:xfrm>
            <a:off x="0" y="260648"/>
            <a:ext cx="9144000" cy="6597352"/>
          </a:xfrm>
        </p:spPr>
        <p:txBody>
          <a:bodyPr>
            <a:normAutofit/>
          </a:bodyPr>
          <a:lstStyle/>
          <a:p>
            <a:pPr marL="0" indent="0">
              <a:spcBef>
                <a:spcPts val="0"/>
              </a:spcBef>
              <a:buNone/>
            </a:pPr>
            <a:r>
              <a:rPr lang="ru-RU" sz="4000" dirty="0" smtClean="0"/>
              <a:t>   </a:t>
            </a:r>
            <a:r>
              <a:rPr lang="ru-RU" sz="4000" b="1" dirty="0" smtClean="0"/>
              <a:t>Для проведения тестового контроля нами используются готовые тесты из дидактических материалов, составляются собственные версии, используются ресурсы интернета. За пять лет применения мониторинговых технологий методическое объединение учителей математики, создало обширную библиотеку тестовых заданий для всех групп учащихся</a:t>
            </a:r>
            <a:r>
              <a:rPr lang="ru-RU" sz="4000" b="1" dirty="0" smtClean="0"/>
              <a:t>.       </a:t>
            </a:r>
            <a:r>
              <a:rPr lang="ru-RU" sz="2400" dirty="0" smtClean="0"/>
              <a:t>18</a:t>
            </a:r>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endParaRPr lang="ru-RU" dirty="0"/>
          </a:p>
        </p:txBody>
      </p:sp>
      <p:sp>
        <p:nvSpPr>
          <p:cNvPr id="3" name="Содержимое 2"/>
          <p:cNvSpPr>
            <a:spLocks noGrp="1"/>
          </p:cNvSpPr>
          <p:nvPr>
            <p:ph idx="1"/>
          </p:nvPr>
        </p:nvSpPr>
        <p:spPr>
          <a:xfrm>
            <a:off x="0" y="260648"/>
            <a:ext cx="9144000" cy="6597352"/>
          </a:xfrm>
        </p:spPr>
        <p:txBody>
          <a:bodyPr>
            <a:normAutofit fontScale="92500"/>
          </a:bodyPr>
          <a:lstStyle/>
          <a:p>
            <a:pPr>
              <a:buNone/>
            </a:pPr>
            <a:r>
              <a:rPr lang="ru-RU" b="1" dirty="0" smtClean="0"/>
              <a:t>    Тестирование – жесткая модель обучения, в ней не учитывается личностный подход к ученику, заданное время и метод оценки являются едиными для всех групп испытуемых, но результаты психологической диагностики в 9 - 11-х классах по ориентации на будущую профессию показывают, что большинство учеников выбирают инженерно-технологический и физико-математический профили. Это является подтверждением того, что математика входит в перечень востребованных и положительно воспринимаемых предметов, а такая форма контроля знаний является комфортной и наглядной для учащихся</a:t>
            </a:r>
            <a:r>
              <a:rPr lang="ru-RU" b="1" dirty="0" smtClean="0"/>
              <a:t>.                                             </a:t>
            </a:r>
            <a:r>
              <a:rPr lang="ru-RU" sz="2600" dirty="0" smtClean="0"/>
              <a:t>19</a:t>
            </a:r>
            <a:endParaRPr lang="ru-RU"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457200" y="274638"/>
            <a:ext cx="8229600" cy="69850"/>
          </a:xfrm>
        </p:spPr>
        <p:txBody>
          <a:bodyPr>
            <a:normAutofit fontScale="90000"/>
          </a:bodyPr>
          <a:lstStyle/>
          <a:p>
            <a:endParaRPr lang="ru-RU" sz="4000"/>
          </a:p>
        </p:txBody>
      </p:sp>
      <p:sp>
        <p:nvSpPr>
          <p:cNvPr id="357379" name="Rectangle 3"/>
          <p:cNvSpPr>
            <a:spLocks noGrp="1" noChangeArrowheads="1"/>
          </p:cNvSpPr>
          <p:nvPr>
            <p:ph idx="1"/>
          </p:nvPr>
        </p:nvSpPr>
        <p:spPr>
          <a:xfrm>
            <a:off x="468313" y="692697"/>
            <a:ext cx="8229600" cy="5403304"/>
          </a:xfrm>
        </p:spPr>
        <p:txBody>
          <a:bodyPr>
            <a:normAutofit/>
          </a:bodyPr>
          <a:lstStyle/>
          <a:p>
            <a:pPr>
              <a:buFontTx/>
              <a:buNone/>
            </a:pPr>
            <a:r>
              <a:rPr lang="ru-RU" sz="4000" dirty="0"/>
              <a:t>   </a:t>
            </a:r>
            <a:r>
              <a:rPr lang="ru-RU" sz="4000" b="1" dirty="0"/>
              <a:t>Дай бог нам всем добиться результативности того дьячка из церковно-приходской школы, который выпустил трёх академиков Российской Академии Наук , в том числе и М.В. Ломоносова</a:t>
            </a:r>
            <a:r>
              <a:rPr lang="ru-RU" sz="4000" b="1" dirty="0" smtClean="0"/>
              <a:t>.</a:t>
            </a:r>
          </a:p>
          <a:p>
            <a:pPr>
              <a:buFontTx/>
              <a:buNone/>
            </a:pPr>
            <a:r>
              <a:rPr lang="ru-RU" sz="2000" b="1" dirty="0" smtClean="0"/>
              <a:t>2</a:t>
            </a:r>
            <a:endParaRPr lang="ru-RU" sz="2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Результаты ЕГЭ за период эксперимента</a:t>
            </a:r>
            <a:endParaRPr lang="ru-RU" dirty="0"/>
          </a:p>
        </p:txBody>
      </p:sp>
      <p:graphicFrame>
        <p:nvGraphicFramePr>
          <p:cNvPr id="4" name="Содержимое 3"/>
          <p:cNvGraphicFramePr>
            <a:graphicFrameLocks noGrp="1"/>
          </p:cNvGraphicFramePr>
          <p:nvPr>
            <p:ph idx="1"/>
          </p:nvPr>
        </p:nvGraphicFramePr>
        <p:xfrm>
          <a:off x="251520" y="1844824"/>
          <a:ext cx="8676455" cy="4236613"/>
        </p:xfrm>
        <a:graphic>
          <a:graphicData uri="http://schemas.openxmlformats.org/drawingml/2006/table">
            <a:tbl>
              <a:tblPr firstRow="1" bandRow="1">
                <a:tableStyleId>{5C22544A-7EE6-4342-B048-85BDC9FD1C3A}</a:tableStyleId>
              </a:tblPr>
              <a:tblGrid>
                <a:gridCol w="1735291"/>
                <a:gridCol w="1735291"/>
                <a:gridCol w="1735291"/>
                <a:gridCol w="1735291"/>
                <a:gridCol w="1735291"/>
              </a:tblGrid>
              <a:tr h="1331818">
                <a:tc>
                  <a:txBody>
                    <a:bodyPr/>
                    <a:lstStyle/>
                    <a:p>
                      <a:pPr algn="ctr"/>
                      <a:r>
                        <a:rPr lang="ru-RU" sz="2400" dirty="0" smtClean="0"/>
                        <a:t>Год</a:t>
                      </a:r>
                      <a:endParaRPr lang="ru-RU" sz="2400" dirty="0"/>
                    </a:p>
                  </a:txBody>
                  <a:tcPr/>
                </a:tc>
                <a:tc>
                  <a:txBody>
                    <a:bodyPr/>
                    <a:lstStyle/>
                    <a:p>
                      <a:pPr algn="ctr"/>
                      <a:r>
                        <a:rPr lang="ru-RU" sz="2400" dirty="0" smtClean="0"/>
                        <a:t>2008-2009</a:t>
                      </a:r>
                      <a:endParaRPr lang="ru-RU" sz="2400" dirty="0"/>
                    </a:p>
                  </a:txBody>
                  <a:tcPr/>
                </a:tc>
                <a:tc>
                  <a:txBody>
                    <a:bodyPr/>
                    <a:lstStyle/>
                    <a:p>
                      <a:pPr algn="ctr"/>
                      <a:r>
                        <a:rPr lang="ru-RU" sz="2400" dirty="0" smtClean="0"/>
                        <a:t>2009-2010</a:t>
                      </a:r>
                      <a:endParaRPr lang="ru-RU" sz="2400" dirty="0"/>
                    </a:p>
                  </a:txBody>
                  <a:tcPr/>
                </a:tc>
                <a:tc>
                  <a:txBody>
                    <a:bodyPr/>
                    <a:lstStyle/>
                    <a:p>
                      <a:pPr algn="ctr"/>
                      <a:r>
                        <a:rPr lang="ru-RU" sz="2400" dirty="0" smtClean="0"/>
                        <a:t>2010-2011</a:t>
                      </a:r>
                      <a:endParaRPr lang="ru-RU" sz="2400" dirty="0"/>
                    </a:p>
                  </a:txBody>
                  <a:tcPr/>
                </a:tc>
                <a:tc>
                  <a:txBody>
                    <a:bodyPr/>
                    <a:lstStyle/>
                    <a:p>
                      <a:pPr algn="ctr"/>
                      <a:r>
                        <a:rPr lang="ru-RU" sz="2400" dirty="0" smtClean="0"/>
                        <a:t>2011-2012</a:t>
                      </a:r>
                      <a:endParaRPr lang="ru-RU" sz="2400" dirty="0"/>
                    </a:p>
                  </a:txBody>
                  <a:tcPr/>
                </a:tc>
              </a:tr>
              <a:tr h="1350315">
                <a:tc>
                  <a:txBody>
                    <a:bodyPr/>
                    <a:lstStyle/>
                    <a:p>
                      <a:pPr algn="ctr"/>
                      <a:r>
                        <a:rPr lang="ru-RU" sz="2400" dirty="0" smtClean="0"/>
                        <a:t>Количество  учащихся</a:t>
                      </a:r>
                      <a:r>
                        <a:rPr lang="ru-RU" sz="2400" baseline="0" dirty="0" smtClean="0"/>
                        <a:t> 11-х классов</a:t>
                      </a:r>
                      <a:endParaRPr lang="ru-RU" sz="2400" dirty="0"/>
                    </a:p>
                  </a:txBody>
                  <a:tcPr/>
                </a:tc>
                <a:tc>
                  <a:txBody>
                    <a:bodyPr/>
                    <a:lstStyle/>
                    <a:p>
                      <a:pPr algn="ctr"/>
                      <a:r>
                        <a:rPr lang="ru-RU" sz="2400" dirty="0" smtClean="0"/>
                        <a:t>52</a:t>
                      </a:r>
                      <a:endParaRPr lang="ru-RU" sz="2400" dirty="0"/>
                    </a:p>
                  </a:txBody>
                  <a:tcPr/>
                </a:tc>
                <a:tc>
                  <a:txBody>
                    <a:bodyPr/>
                    <a:lstStyle/>
                    <a:p>
                      <a:pPr algn="ctr"/>
                      <a:r>
                        <a:rPr lang="ru-RU" sz="2400" dirty="0" smtClean="0"/>
                        <a:t>55</a:t>
                      </a:r>
                      <a:endParaRPr lang="ru-RU" sz="2400" dirty="0"/>
                    </a:p>
                  </a:txBody>
                  <a:tcPr/>
                </a:tc>
                <a:tc>
                  <a:txBody>
                    <a:bodyPr/>
                    <a:lstStyle/>
                    <a:p>
                      <a:pPr algn="ctr"/>
                      <a:r>
                        <a:rPr lang="ru-RU" sz="2400" dirty="0" smtClean="0"/>
                        <a:t>44</a:t>
                      </a:r>
                      <a:endParaRPr lang="ru-RU" sz="2400" dirty="0"/>
                    </a:p>
                  </a:txBody>
                  <a:tcPr/>
                </a:tc>
                <a:tc>
                  <a:txBody>
                    <a:bodyPr/>
                    <a:lstStyle/>
                    <a:p>
                      <a:pPr algn="ctr"/>
                      <a:r>
                        <a:rPr lang="ru-RU" sz="2400" dirty="0" smtClean="0"/>
                        <a:t>36</a:t>
                      </a:r>
                      <a:endParaRPr lang="ru-RU" sz="2400" dirty="0"/>
                    </a:p>
                  </a:txBody>
                  <a:tcPr/>
                </a:tc>
              </a:tr>
              <a:tr h="1350315">
                <a:tc>
                  <a:txBody>
                    <a:bodyPr/>
                    <a:lstStyle/>
                    <a:p>
                      <a:pPr algn="ctr"/>
                      <a:r>
                        <a:rPr lang="ru-RU" sz="2400" dirty="0" smtClean="0"/>
                        <a:t>Количество</a:t>
                      </a:r>
                      <a:r>
                        <a:rPr lang="ru-RU" sz="2400" baseline="0" dirty="0" smtClean="0"/>
                        <a:t> «2»</a:t>
                      </a:r>
                      <a:endParaRPr lang="ru-RU" sz="2400" dirty="0"/>
                    </a:p>
                  </a:txBody>
                  <a:tcPr/>
                </a:tc>
                <a:tc>
                  <a:txBody>
                    <a:bodyPr/>
                    <a:lstStyle/>
                    <a:p>
                      <a:pPr algn="ctr"/>
                      <a:r>
                        <a:rPr lang="ru-RU" sz="2400" dirty="0" smtClean="0"/>
                        <a:t>2</a:t>
                      </a:r>
                      <a:endParaRPr lang="ru-RU" sz="2400" dirty="0"/>
                    </a:p>
                  </a:txBody>
                  <a:tcPr/>
                </a:tc>
                <a:tc>
                  <a:txBody>
                    <a:bodyPr/>
                    <a:lstStyle/>
                    <a:p>
                      <a:pPr algn="ctr"/>
                      <a:r>
                        <a:rPr lang="ru-RU" sz="2400" dirty="0" smtClean="0"/>
                        <a:t>1</a:t>
                      </a:r>
                      <a:endParaRPr lang="ru-RU" sz="2400" dirty="0"/>
                    </a:p>
                  </a:txBody>
                  <a:tcPr/>
                </a:tc>
                <a:tc>
                  <a:txBody>
                    <a:bodyPr/>
                    <a:lstStyle/>
                    <a:p>
                      <a:pPr algn="ctr"/>
                      <a:r>
                        <a:rPr lang="ru-RU" sz="2400" dirty="0" smtClean="0"/>
                        <a:t>0</a:t>
                      </a:r>
                      <a:endParaRPr lang="ru-RU" sz="2400" dirty="0"/>
                    </a:p>
                  </a:txBody>
                  <a:tcPr/>
                </a:tc>
                <a:tc>
                  <a:txBody>
                    <a:bodyPr/>
                    <a:lstStyle/>
                    <a:p>
                      <a:pPr algn="ctr"/>
                      <a:r>
                        <a:rPr lang="ru-RU" sz="2400" dirty="0" smtClean="0"/>
                        <a:t>1</a:t>
                      </a:r>
                      <a:endParaRPr lang="ru-RU" sz="24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noGrp="1"/>
          </p:cNvGraphicFramePr>
          <p:nvPr/>
        </p:nvGraphicFramePr>
        <p:xfrm>
          <a:off x="-76398" y="0"/>
          <a:ext cx="9296797" cy="64551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noGrp="1"/>
          </p:cNvGraphicFramePr>
          <p:nvPr/>
        </p:nvGraphicFramePr>
        <p:xfrm>
          <a:off x="-76398" y="402828"/>
          <a:ext cx="9296797" cy="6052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Участники мониторинга в г. Самара  в 2010-2011 году.</a:t>
            </a:r>
            <a:endParaRPr lang="ru-RU" dirty="0"/>
          </a:p>
        </p:txBody>
      </p:sp>
      <p:graphicFrame>
        <p:nvGraphicFramePr>
          <p:cNvPr id="12" name="Содержимое 11"/>
          <p:cNvGraphicFramePr>
            <a:graphicFrameLocks noGrp="1"/>
          </p:cNvGraphicFramePr>
          <p:nvPr>
            <p:ph idx="1"/>
          </p:nvPr>
        </p:nvGraphicFramePr>
        <p:xfrm>
          <a:off x="251520" y="1600200"/>
          <a:ext cx="8435280" cy="4781128"/>
        </p:xfrm>
        <a:graphic>
          <a:graphicData uri="http://schemas.openxmlformats.org/drawingml/2006/table">
            <a:tbl>
              <a:tblPr firstRow="1" bandRow="1">
                <a:tableStyleId>{5C22544A-7EE6-4342-B048-85BDC9FD1C3A}</a:tableStyleId>
              </a:tblPr>
              <a:tblGrid>
                <a:gridCol w="2811760"/>
                <a:gridCol w="1405880"/>
                <a:gridCol w="1405880"/>
                <a:gridCol w="1405880"/>
                <a:gridCol w="1405880"/>
              </a:tblGrid>
              <a:tr h="741024">
                <a:tc>
                  <a:txBody>
                    <a:bodyPr/>
                    <a:lstStyle/>
                    <a:p>
                      <a:endParaRPr lang="ru-RU" dirty="0"/>
                    </a:p>
                  </a:txBody>
                  <a:tcPr/>
                </a:tc>
                <a:tc gridSpan="2">
                  <a:txBody>
                    <a:bodyPr/>
                    <a:lstStyle/>
                    <a:p>
                      <a:r>
                        <a:rPr lang="ru-RU" dirty="0" smtClean="0"/>
                        <a:t>9 класс</a:t>
                      </a:r>
                      <a:endParaRPr lang="ru-RU" dirty="0"/>
                    </a:p>
                  </a:txBody>
                  <a:tcPr/>
                </a:tc>
                <a:tc hMerge="1">
                  <a:txBody>
                    <a:bodyPr/>
                    <a:lstStyle/>
                    <a:p>
                      <a:endParaRPr lang="ru-RU"/>
                    </a:p>
                  </a:txBody>
                  <a:tcPr/>
                </a:tc>
                <a:tc gridSpan="2">
                  <a:txBody>
                    <a:bodyPr/>
                    <a:lstStyle/>
                    <a:p>
                      <a:r>
                        <a:rPr lang="ru-RU" dirty="0" smtClean="0"/>
                        <a:t>11 класс</a:t>
                      </a:r>
                      <a:endParaRPr lang="ru-RU" dirty="0"/>
                    </a:p>
                  </a:txBody>
                  <a:tcPr/>
                </a:tc>
                <a:tc hMerge="1">
                  <a:txBody>
                    <a:bodyPr/>
                    <a:lstStyle/>
                    <a:p>
                      <a:endParaRPr lang="ru-RU"/>
                    </a:p>
                  </a:txBody>
                  <a:tcPr/>
                </a:tc>
              </a:tr>
              <a:tr h="1279028">
                <a:tc>
                  <a:txBody>
                    <a:bodyPr/>
                    <a:lstStyle/>
                    <a:p>
                      <a:endParaRPr lang="ru-RU"/>
                    </a:p>
                  </a:txBody>
                  <a:tcPr/>
                </a:tc>
                <a:tc>
                  <a:txBody>
                    <a:bodyPr/>
                    <a:lstStyle/>
                    <a:p>
                      <a:r>
                        <a:rPr lang="en-US" dirty="0" smtClean="0"/>
                        <a:t>I</a:t>
                      </a:r>
                      <a:r>
                        <a:rPr lang="ru-RU" dirty="0" smtClean="0"/>
                        <a:t> этап</a:t>
                      </a:r>
                      <a:endParaRPr lang="ru-RU" dirty="0"/>
                    </a:p>
                  </a:txBody>
                  <a:tcPr/>
                </a:tc>
                <a:tc>
                  <a:txBody>
                    <a:bodyPr/>
                    <a:lstStyle/>
                    <a:p>
                      <a:r>
                        <a:rPr lang="en-US" dirty="0" smtClean="0"/>
                        <a:t>II</a:t>
                      </a:r>
                      <a:r>
                        <a:rPr lang="ru-RU" dirty="0" smtClean="0"/>
                        <a:t> этап</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a:t>
                      </a:r>
                      <a:r>
                        <a:rPr lang="ru-RU" dirty="0" smtClean="0"/>
                        <a:t> этап</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II</a:t>
                      </a:r>
                      <a:r>
                        <a:rPr lang="ru-RU" dirty="0" smtClean="0"/>
                        <a:t> этап</a:t>
                      </a:r>
                      <a:endParaRPr lang="ru-RU" dirty="0"/>
                    </a:p>
                  </a:txBody>
                  <a:tcPr/>
                </a:tc>
              </a:tr>
              <a:tr h="741024">
                <a:tc>
                  <a:txBody>
                    <a:bodyPr/>
                    <a:lstStyle/>
                    <a:p>
                      <a:r>
                        <a:rPr lang="ru-RU" dirty="0" smtClean="0"/>
                        <a:t>Количество ОУ</a:t>
                      </a:r>
                      <a:endParaRPr lang="ru-RU" dirty="0"/>
                    </a:p>
                  </a:txBody>
                  <a:tcPr/>
                </a:tc>
                <a:tc>
                  <a:txBody>
                    <a:bodyPr/>
                    <a:lstStyle/>
                    <a:p>
                      <a:r>
                        <a:rPr lang="ru-RU" dirty="0" smtClean="0"/>
                        <a:t>25</a:t>
                      </a:r>
                      <a:endParaRPr lang="ru-RU" dirty="0"/>
                    </a:p>
                  </a:txBody>
                  <a:tcPr/>
                </a:tc>
                <a:tc>
                  <a:txBody>
                    <a:bodyPr/>
                    <a:lstStyle/>
                    <a:p>
                      <a:r>
                        <a:rPr lang="ru-RU" dirty="0" smtClean="0"/>
                        <a:t>33</a:t>
                      </a:r>
                      <a:endParaRPr lang="ru-RU" dirty="0"/>
                    </a:p>
                  </a:txBody>
                  <a:tcPr/>
                </a:tc>
                <a:tc>
                  <a:txBody>
                    <a:bodyPr/>
                    <a:lstStyle/>
                    <a:p>
                      <a:r>
                        <a:rPr lang="ru-RU" dirty="0" smtClean="0"/>
                        <a:t>32</a:t>
                      </a:r>
                      <a:endParaRPr lang="ru-RU" dirty="0"/>
                    </a:p>
                  </a:txBody>
                  <a:tcPr/>
                </a:tc>
                <a:tc>
                  <a:txBody>
                    <a:bodyPr/>
                    <a:lstStyle/>
                    <a:p>
                      <a:r>
                        <a:rPr lang="ru-RU" dirty="0" smtClean="0"/>
                        <a:t>36</a:t>
                      </a:r>
                      <a:endParaRPr lang="ru-RU" dirty="0"/>
                    </a:p>
                  </a:txBody>
                  <a:tcPr/>
                </a:tc>
              </a:tr>
              <a:tr h="741024">
                <a:tc>
                  <a:txBody>
                    <a:bodyPr/>
                    <a:lstStyle/>
                    <a:p>
                      <a:r>
                        <a:rPr lang="ru-RU" dirty="0" smtClean="0"/>
                        <a:t>Количество</a:t>
                      </a:r>
                      <a:r>
                        <a:rPr lang="ru-RU" baseline="0" dirty="0" smtClean="0"/>
                        <a:t> учащихся</a:t>
                      </a:r>
                      <a:endParaRPr lang="ru-RU" dirty="0"/>
                    </a:p>
                  </a:txBody>
                  <a:tcPr/>
                </a:tc>
                <a:tc>
                  <a:txBody>
                    <a:bodyPr/>
                    <a:lstStyle/>
                    <a:p>
                      <a:r>
                        <a:rPr lang="ru-RU" dirty="0" smtClean="0"/>
                        <a:t>1143</a:t>
                      </a:r>
                      <a:endParaRPr lang="ru-RU" dirty="0"/>
                    </a:p>
                  </a:txBody>
                  <a:tcPr/>
                </a:tc>
                <a:tc>
                  <a:txBody>
                    <a:bodyPr/>
                    <a:lstStyle/>
                    <a:p>
                      <a:r>
                        <a:rPr lang="ru-RU" dirty="0" smtClean="0"/>
                        <a:t>1569</a:t>
                      </a:r>
                      <a:endParaRPr lang="ru-RU" dirty="0"/>
                    </a:p>
                  </a:txBody>
                  <a:tcPr/>
                </a:tc>
                <a:tc>
                  <a:txBody>
                    <a:bodyPr/>
                    <a:lstStyle/>
                    <a:p>
                      <a:r>
                        <a:rPr lang="ru-RU" dirty="0" smtClean="0"/>
                        <a:t>942</a:t>
                      </a:r>
                      <a:endParaRPr lang="ru-RU" dirty="0"/>
                    </a:p>
                  </a:txBody>
                  <a:tcPr/>
                </a:tc>
                <a:tc>
                  <a:txBody>
                    <a:bodyPr/>
                    <a:lstStyle/>
                    <a:p>
                      <a:r>
                        <a:rPr lang="ru-RU" dirty="0" smtClean="0"/>
                        <a:t>1186</a:t>
                      </a:r>
                      <a:endParaRPr lang="ru-RU" dirty="0"/>
                    </a:p>
                  </a:txBody>
                  <a:tcPr/>
                </a:tc>
              </a:tr>
              <a:tr h="1279028">
                <a:tc>
                  <a:txBody>
                    <a:bodyPr/>
                    <a:lstStyle/>
                    <a:p>
                      <a:r>
                        <a:rPr lang="ru-RU" dirty="0" smtClean="0"/>
                        <a:t>Всего  учащихся (9-ых и 11-ых классов)</a:t>
                      </a:r>
                      <a:endParaRPr lang="ru-RU" dirty="0"/>
                    </a:p>
                  </a:txBody>
                  <a:tcPr/>
                </a:tc>
                <a:tc>
                  <a:txBody>
                    <a:bodyPr/>
                    <a:lstStyle/>
                    <a:p>
                      <a:r>
                        <a:rPr lang="ru-RU" dirty="0" smtClean="0"/>
                        <a:t>2085</a:t>
                      </a:r>
                      <a:endParaRPr lang="ru-RU" dirty="0"/>
                    </a:p>
                  </a:txBody>
                  <a:tcPr/>
                </a:tc>
                <a:tc>
                  <a:txBody>
                    <a:bodyPr/>
                    <a:lstStyle/>
                    <a:p>
                      <a:r>
                        <a:rPr lang="ru-RU" dirty="0" smtClean="0"/>
                        <a:t>2745</a:t>
                      </a:r>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Соотношение уровня </a:t>
            </a:r>
            <a:r>
              <a:rPr lang="ru-RU" sz="2800" dirty="0" err="1" smtClean="0"/>
              <a:t>обученности</a:t>
            </a:r>
            <a:r>
              <a:rPr lang="ru-RU" sz="2800" dirty="0" smtClean="0"/>
              <a:t> и качества знаний учащихся ОУ г.о. Самара по результатам двух этапов  мониторинга 2010-2011 </a:t>
            </a:r>
            <a:r>
              <a:rPr lang="ru-RU" sz="2800" dirty="0" err="1" smtClean="0"/>
              <a:t>уч.год</a:t>
            </a:r>
            <a:r>
              <a:rPr lang="ru-RU" sz="2800" dirty="0" smtClean="0"/>
              <a:t> </a:t>
            </a:r>
            <a:endParaRPr lang="ru-RU" sz="2800" dirty="0"/>
          </a:p>
        </p:txBody>
      </p:sp>
      <p:graphicFrame>
        <p:nvGraphicFramePr>
          <p:cNvPr id="4" name="Содержимое 3"/>
          <p:cNvGraphicFramePr>
            <a:graphicFrameLocks noGrp="1"/>
          </p:cNvGraphicFramePr>
          <p:nvPr>
            <p:ph idx="1"/>
          </p:nvPr>
        </p:nvGraphicFramePr>
        <p:xfrm>
          <a:off x="0" y="1600200"/>
          <a:ext cx="8892480" cy="4997150"/>
        </p:xfrm>
        <a:graphic>
          <a:graphicData uri="http://schemas.openxmlformats.org/drawingml/2006/table">
            <a:tbl>
              <a:tblPr firstRow="1" bandRow="1">
                <a:tableStyleId>{5C22544A-7EE6-4342-B048-85BDC9FD1C3A}</a:tableStyleId>
              </a:tblPr>
              <a:tblGrid>
                <a:gridCol w="2964160"/>
                <a:gridCol w="1482080"/>
                <a:gridCol w="1482080"/>
                <a:gridCol w="1482080"/>
                <a:gridCol w="1482080"/>
              </a:tblGrid>
              <a:tr h="999430">
                <a:tc>
                  <a:txBody>
                    <a:bodyPr/>
                    <a:lstStyle/>
                    <a:p>
                      <a:endParaRPr lang="ru-RU" dirty="0"/>
                    </a:p>
                  </a:txBody>
                  <a:tcPr/>
                </a:tc>
                <a:tc gridSpan="2">
                  <a:txBody>
                    <a:bodyPr/>
                    <a:lstStyle/>
                    <a:p>
                      <a:r>
                        <a:rPr lang="ru-RU" dirty="0" smtClean="0"/>
                        <a:t>9 класс</a:t>
                      </a:r>
                      <a:endParaRPr lang="ru-RU" dirty="0"/>
                    </a:p>
                  </a:txBody>
                  <a:tcPr/>
                </a:tc>
                <a:tc hMerge="1">
                  <a:txBody>
                    <a:bodyPr/>
                    <a:lstStyle/>
                    <a:p>
                      <a:endParaRPr lang="ru-RU"/>
                    </a:p>
                  </a:txBody>
                  <a:tcPr/>
                </a:tc>
                <a:tc gridSpan="2">
                  <a:txBody>
                    <a:bodyPr/>
                    <a:lstStyle/>
                    <a:p>
                      <a:r>
                        <a:rPr lang="ru-RU" dirty="0" smtClean="0"/>
                        <a:t>11 класс</a:t>
                      </a:r>
                      <a:endParaRPr lang="ru-RU" dirty="0"/>
                    </a:p>
                  </a:txBody>
                  <a:tcPr/>
                </a:tc>
                <a:tc hMerge="1">
                  <a:txBody>
                    <a:bodyPr/>
                    <a:lstStyle/>
                    <a:p>
                      <a:endParaRPr lang="ru-RU"/>
                    </a:p>
                  </a:txBody>
                  <a:tcPr/>
                </a:tc>
              </a:tr>
              <a:tr h="999430">
                <a:tc>
                  <a:txBody>
                    <a:bodyPr/>
                    <a:lstStyle/>
                    <a:p>
                      <a:endParaRPr lang="ru-RU" dirty="0"/>
                    </a:p>
                  </a:txBody>
                  <a:tcPr/>
                </a:tc>
                <a:tc>
                  <a:txBody>
                    <a:bodyPr/>
                    <a:lstStyle/>
                    <a:p>
                      <a:r>
                        <a:rPr lang="en-US" dirty="0" smtClean="0"/>
                        <a:t>I </a:t>
                      </a:r>
                      <a:r>
                        <a:rPr lang="ru-RU" dirty="0" smtClean="0"/>
                        <a:t>этап</a:t>
                      </a:r>
                      <a:endParaRPr lang="ru-RU" dirty="0"/>
                    </a:p>
                  </a:txBody>
                  <a:tcPr/>
                </a:tc>
                <a:tc>
                  <a:txBody>
                    <a:bodyPr/>
                    <a:lstStyle/>
                    <a:p>
                      <a:r>
                        <a:rPr lang="en-US" dirty="0" smtClean="0"/>
                        <a:t>II</a:t>
                      </a:r>
                      <a:r>
                        <a:rPr lang="ru-RU" dirty="0" smtClean="0"/>
                        <a:t> этап</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a:t>
                      </a:r>
                      <a:r>
                        <a:rPr lang="ru-RU" dirty="0" smtClean="0"/>
                        <a:t>этап</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II</a:t>
                      </a:r>
                      <a:r>
                        <a:rPr lang="ru-RU" dirty="0" smtClean="0"/>
                        <a:t> этап</a:t>
                      </a:r>
                      <a:endParaRPr lang="ru-RU" dirty="0"/>
                    </a:p>
                  </a:txBody>
                  <a:tcPr/>
                </a:tc>
              </a:tr>
              <a:tr h="999430">
                <a:tc>
                  <a:txBody>
                    <a:bodyPr/>
                    <a:lstStyle/>
                    <a:p>
                      <a:r>
                        <a:rPr lang="ru-RU" dirty="0" err="1" smtClean="0"/>
                        <a:t>Обученность</a:t>
                      </a:r>
                      <a:endParaRPr lang="ru-RU" dirty="0"/>
                    </a:p>
                  </a:txBody>
                  <a:tcPr/>
                </a:tc>
                <a:tc>
                  <a:txBody>
                    <a:bodyPr/>
                    <a:lstStyle/>
                    <a:p>
                      <a:r>
                        <a:rPr lang="ru-RU" dirty="0" smtClean="0"/>
                        <a:t>77%</a:t>
                      </a:r>
                      <a:endParaRPr lang="ru-RU" dirty="0"/>
                    </a:p>
                  </a:txBody>
                  <a:tcPr/>
                </a:tc>
                <a:tc>
                  <a:txBody>
                    <a:bodyPr/>
                    <a:lstStyle/>
                    <a:p>
                      <a:r>
                        <a:rPr lang="ru-RU" dirty="0" smtClean="0"/>
                        <a:t>82%</a:t>
                      </a:r>
                      <a:endParaRPr lang="ru-RU" dirty="0"/>
                    </a:p>
                  </a:txBody>
                  <a:tcPr/>
                </a:tc>
                <a:tc>
                  <a:txBody>
                    <a:bodyPr/>
                    <a:lstStyle/>
                    <a:p>
                      <a:r>
                        <a:rPr lang="ru-RU" dirty="0" smtClean="0"/>
                        <a:t>69%</a:t>
                      </a:r>
                      <a:endParaRPr lang="ru-RU" dirty="0"/>
                    </a:p>
                  </a:txBody>
                  <a:tcPr/>
                </a:tc>
                <a:tc>
                  <a:txBody>
                    <a:bodyPr/>
                    <a:lstStyle/>
                    <a:p>
                      <a:r>
                        <a:rPr lang="ru-RU" dirty="0" smtClean="0"/>
                        <a:t>87%</a:t>
                      </a:r>
                      <a:endParaRPr lang="ru-RU" dirty="0"/>
                    </a:p>
                  </a:txBody>
                  <a:tcPr/>
                </a:tc>
              </a:tr>
              <a:tr h="999430">
                <a:tc>
                  <a:txBody>
                    <a:bodyPr/>
                    <a:lstStyle/>
                    <a:p>
                      <a:r>
                        <a:rPr lang="ru-RU" dirty="0" smtClean="0"/>
                        <a:t>Качество </a:t>
                      </a:r>
                      <a:endParaRPr lang="ru-RU" dirty="0"/>
                    </a:p>
                  </a:txBody>
                  <a:tcPr/>
                </a:tc>
                <a:tc>
                  <a:txBody>
                    <a:bodyPr/>
                    <a:lstStyle/>
                    <a:p>
                      <a:r>
                        <a:rPr lang="ru-RU" dirty="0" smtClean="0"/>
                        <a:t>45%</a:t>
                      </a:r>
                      <a:endParaRPr lang="ru-RU" dirty="0"/>
                    </a:p>
                  </a:txBody>
                  <a:tcPr/>
                </a:tc>
                <a:tc>
                  <a:txBody>
                    <a:bodyPr/>
                    <a:lstStyle/>
                    <a:p>
                      <a:r>
                        <a:rPr lang="ru-RU" dirty="0" smtClean="0"/>
                        <a:t>43%</a:t>
                      </a:r>
                      <a:endParaRPr lang="ru-RU" dirty="0"/>
                    </a:p>
                  </a:txBody>
                  <a:tcPr/>
                </a:tc>
                <a:tc>
                  <a:txBody>
                    <a:bodyPr/>
                    <a:lstStyle/>
                    <a:p>
                      <a:r>
                        <a:rPr lang="ru-RU" dirty="0" smtClean="0"/>
                        <a:t>5%</a:t>
                      </a:r>
                      <a:endParaRPr lang="ru-RU" dirty="0"/>
                    </a:p>
                  </a:txBody>
                  <a:tcPr/>
                </a:tc>
                <a:tc>
                  <a:txBody>
                    <a:bodyPr/>
                    <a:lstStyle/>
                    <a:p>
                      <a:r>
                        <a:rPr lang="ru-RU" dirty="0" smtClean="0"/>
                        <a:t>33%</a:t>
                      </a:r>
                      <a:endParaRPr lang="ru-RU" dirty="0"/>
                    </a:p>
                  </a:txBody>
                  <a:tcPr/>
                </a:tc>
              </a:tr>
              <a:tr h="999430">
                <a:tc>
                  <a:txBody>
                    <a:bodyPr/>
                    <a:lstStyle/>
                    <a:p>
                      <a:r>
                        <a:rPr lang="ru-RU" dirty="0" smtClean="0"/>
                        <a:t>Средний балл</a:t>
                      </a:r>
                      <a:endParaRPr lang="ru-RU" dirty="0"/>
                    </a:p>
                  </a:txBody>
                  <a:tcPr/>
                </a:tc>
                <a:tc>
                  <a:txBody>
                    <a:bodyPr/>
                    <a:lstStyle/>
                    <a:p>
                      <a:r>
                        <a:rPr lang="ru-RU" dirty="0" smtClean="0"/>
                        <a:t>3,41</a:t>
                      </a:r>
                      <a:endParaRPr lang="ru-RU" dirty="0"/>
                    </a:p>
                  </a:txBody>
                  <a:tcPr/>
                </a:tc>
                <a:tc>
                  <a:txBody>
                    <a:bodyPr/>
                    <a:lstStyle/>
                    <a:p>
                      <a:r>
                        <a:rPr lang="ru-RU" dirty="0" smtClean="0"/>
                        <a:t>3,42</a:t>
                      </a:r>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noGrp="1"/>
          </p:cNvGraphicFramePr>
          <p:nvPr/>
        </p:nvGraphicFramePr>
        <p:xfrm>
          <a:off x="-76398" y="260648"/>
          <a:ext cx="9296797" cy="6336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a:graphicFrameLocks noGrp="1"/>
          </p:cNvGraphicFramePr>
          <p:nvPr/>
        </p:nvGraphicFramePr>
        <p:xfrm>
          <a:off x="-76398" y="0"/>
          <a:ext cx="9296797"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noGrp="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ru-RU" sz="6600" b="1" dirty="0" smtClean="0"/>
              <a:t>Спасибо за внимание</a:t>
            </a:r>
            <a:endParaRPr lang="ru-RU" sz="6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251520" y="548680"/>
            <a:ext cx="8892480" cy="6309320"/>
          </a:xfrm>
        </p:spPr>
        <p:txBody>
          <a:bodyPr>
            <a:normAutofit/>
          </a:bodyPr>
          <a:lstStyle/>
          <a:p>
            <a:pPr marL="0" indent="0">
              <a:lnSpc>
                <a:spcPct val="110000"/>
              </a:lnSpc>
              <a:spcBef>
                <a:spcPts val="0"/>
              </a:spcBef>
              <a:buNone/>
            </a:pPr>
            <a:r>
              <a:rPr lang="ru-RU" sz="3400" b="1" dirty="0" smtClean="0"/>
              <a:t>    Опыт внедрения технологии мониторингового контроля качества знаний учащихся методическим объединением учителей математики с применением информационно-коммуникационных технологий. Применение тестовой технологии, с использованием компьютерной обработки данных тестирования в виде электронных таблиц и наглядного представления результатов обработки</a:t>
            </a:r>
            <a:r>
              <a:rPr lang="ru-RU" sz="3400" b="1" dirty="0" smtClean="0"/>
              <a:t>.</a:t>
            </a:r>
          </a:p>
          <a:p>
            <a:pPr marL="0" indent="0">
              <a:lnSpc>
                <a:spcPct val="110000"/>
              </a:lnSpc>
              <a:spcBef>
                <a:spcPts val="0"/>
              </a:spcBef>
              <a:buNone/>
            </a:pPr>
            <a:r>
              <a:rPr lang="ru-RU" sz="2400" dirty="0" smtClean="0"/>
              <a:t>3</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0" y="476672"/>
            <a:ext cx="9144000" cy="6120680"/>
          </a:xfrm>
        </p:spPr>
        <p:txBody>
          <a:bodyPr>
            <a:normAutofit lnSpcReduction="10000"/>
          </a:bodyPr>
          <a:lstStyle/>
          <a:p>
            <a:pPr marL="0" indent="0">
              <a:spcBef>
                <a:spcPts val="0"/>
              </a:spcBef>
              <a:buNone/>
            </a:pPr>
            <a:r>
              <a:rPr lang="ru-RU" dirty="0" smtClean="0"/>
              <a:t>    </a:t>
            </a:r>
            <a:r>
              <a:rPr lang="ru-RU" b="1" dirty="0" smtClean="0"/>
              <a:t>В современном мире актуальной стала проблема внедрения новых прогрессивных форм обучения школьников для повышения качества знаний. В настоящее время в российском образовании одновременно с существующей традиционной системой оценки и контроля результатов обучения начала складываться </a:t>
            </a:r>
            <a:r>
              <a:rPr lang="ru-RU" b="1" dirty="0" smtClean="0">
                <a:solidFill>
                  <a:srgbClr val="FF0000"/>
                </a:solidFill>
              </a:rPr>
              <a:t>новая эффективная система</a:t>
            </a:r>
            <a:r>
              <a:rPr lang="ru-RU" b="1" dirty="0" smtClean="0"/>
              <a:t>, основанная на использовании </a:t>
            </a:r>
            <a:r>
              <a:rPr lang="ru-RU" b="1" dirty="0" smtClean="0">
                <a:solidFill>
                  <a:srgbClr val="FF0000"/>
                </a:solidFill>
              </a:rPr>
              <a:t>тестовых технологий</a:t>
            </a:r>
            <a:r>
              <a:rPr lang="ru-RU" b="1" dirty="0" smtClean="0"/>
              <a:t>. Это вызвано необходимостью получения независимой объективной информации об учебных достижениях обучающихся и результатах деятельности образовательных учреждений</a:t>
            </a:r>
            <a:r>
              <a:rPr lang="ru-RU" b="1" dirty="0" smtClean="0"/>
              <a:t>.</a:t>
            </a:r>
          </a:p>
          <a:p>
            <a:pPr marL="0" indent="0">
              <a:spcBef>
                <a:spcPts val="0"/>
              </a:spcBef>
              <a:buNone/>
            </a:pPr>
            <a:r>
              <a:rPr lang="ru-RU" sz="2200" dirty="0" smtClean="0"/>
              <a:t>4</a:t>
            </a:r>
            <a:endParaRPr lang="ru-RU"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251520" y="548680"/>
            <a:ext cx="8640960" cy="5976664"/>
          </a:xfrm>
        </p:spPr>
        <p:txBody>
          <a:bodyPr>
            <a:noAutofit/>
          </a:bodyPr>
          <a:lstStyle/>
          <a:p>
            <a:pPr marL="0" indent="0">
              <a:spcBef>
                <a:spcPts val="0"/>
              </a:spcBef>
              <a:buNone/>
            </a:pPr>
            <a:r>
              <a:rPr lang="ru-RU" sz="3600" b="1" dirty="0" smtClean="0"/>
              <a:t>Исследование эффективности применения новых образовательных технологий при подготовке учащихся к ЕГЭ показало необходимость внедрения педагогического мониторинга, как комплекса мероприятий, направленных на оценку качества знаний учеников. В условиях проведения ГИА и ЕГЭ актуальной стала тема проверки знаний и умений учащихся в форме тестов на промежуточном этапе обучения</a:t>
            </a:r>
            <a:r>
              <a:rPr lang="ru-RU" sz="3600" b="1" dirty="0" smtClean="0"/>
              <a:t>.            </a:t>
            </a:r>
            <a:r>
              <a:rPr lang="ru-RU" sz="2400" dirty="0" smtClean="0"/>
              <a:t>5</a:t>
            </a:r>
            <a:endParaRPr lang="ru-RU" sz="2400" dirty="0" smtClean="0"/>
          </a:p>
          <a:p>
            <a:pPr marL="0" indent="0">
              <a:spcBef>
                <a:spcPts val="0"/>
              </a:spcBef>
            </a:pPr>
            <a:endParaRPr lang="ru-RU"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endParaRPr lang="ru-RU" dirty="0"/>
          </a:p>
        </p:txBody>
      </p:sp>
      <p:sp>
        <p:nvSpPr>
          <p:cNvPr id="3" name="Содержимое 2"/>
          <p:cNvSpPr>
            <a:spLocks noGrp="1"/>
          </p:cNvSpPr>
          <p:nvPr>
            <p:ph idx="1"/>
          </p:nvPr>
        </p:nvSpPr>
        <p:spPr>
          <a:xfrm>
            <a:off x="0" y="0"/>
            <a:ext cx="9144000" cy="6858000"/>
          </a:xfrm>
        </p:spPr>
        <p:txBody>
          <a:bodyPr>
            <a:noAutofit/>
          </a:bodyPr>
          <a:lstStyle/>
          <a:p>
            <a:pPr marL="0" indent="0">
              <a:spcBef>
                <a:spcPts val="0"/>
              </a:spcBef>
              <a:buNone/>
            </a:pPr>
            <a:r>
              <a:rPr lang="ru-RU" sz="3400" b="1" dirty="0" smtClean="0"/>
              <a:t>   Традиционная система контроля знаний носит преимущественно субъективный характер в силу своих организационных и технологических особенностей и не может обеспечить удовлетворения потребности учителя в объективной информации об учебных  достижениях учащихся. Подобную информацию позволяет получить контроль на основе использования тестовой технологии, предусматривающей компьютерную обработку данных тестирования и наглядного представления результатов обработки</a:t>
            </a:r>
            <a:r>
              <a:rPr lang="ru-RU" sz="3400" b="1" dirty="0" smtClean="0"/>
              <a:t>.         </a:t>
            </a:r>
            <a:r>
              <a:rPr lang="ru-RU" sz="2400" dirty="0" smtClean="0"/>
              <a:t>6</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60648"/>
          </a:xfrm>
        </p:spPr>
        <p:txBody>
          <a:bodyPr>
            <a:normAutofit fontScale="90000"/>
          </a:bodyPr>
          <a:lstStyle/>
          <a:p>
            <a:endParaRPr lang="ru-RU" dirty="0"/>
          </a:p>
        </p:txBody>
      </p:sp>
      <p:sp>
        <p:nvSpPr>
          <p:cNvPr id="3" name="Содержимое 2"/>
          <p:cNvSpPr>
            <a:spLocks noGrp="1"/>
          </p:cNvSpPr>
          <p:nvPr>
            <p:ph idx="1"/>
          </p:nvPr>
        </p:nvSpPr>
        <p:spPr>
          <a:xfrm>
            <a:off x="0" y="404664"/>
            <a:ext cx="9144000" cy="6192688"/>
          </a:xfrm>
        </p:spPr>
        <p:txBody>
          <a:bodyPr>
            <a:normAutofit/>
          </a:bodyPr>
          <a:lstStyle/>
          <a:p>
            <a:pPr marL="0" indent="0">
              <a:spcBef>
                <a:spcPts val="0"/>
              </a:spcBef>
              <a:buNone/>
            </a:pPr>
            <a:r>
              <a:rPr lang="ru-RU" sz="3600" b="1" dirty="0" smtClean="0"/>
              <a:t>    Технология мониторинговых исследований качества знаний учащихся начала внедряться в нашей школе №118 с 2007 года под научным руководством отдела мониторинга ЦРО.  На первом этапе тестирование вводилось в 9 – 11 классах вместе с традиционными контрольными работами. Второй этап (2009-2012 г.) состоял в расширении рамок эксперимента и распространении его на все </a:t>
            </a:r>
            <a:r>
              <a:rPr lang="ru-RU" sz="3600" b="1" dirty="0" smtClean="0"/>
              <a:t>классы </a:t>
            </a:r>
            <a:r>
              <a:rPr lang="ru-RU" sz="3600" b="1" dirty="0" smtClean="0"/>
              <a:t>средней и старшей школы (5-11 классы</a:t>
            </a:r>
            <a:r>
              <a:rPr lang="ru-RU" sz="3600" b="1" dirty="0" smtClean="0"/>
              <a:t>).                  </a:t>
            </a:r>
            <a:r>
              <a:rPr lang="ru-RU" sz="2400" dirty="0" smtClean="0"/>
              <a:t>7</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32656"/>
          </a:xfrm>
        </p:spPr>
        <p:txBody>
          <a:bodyPr>
            <a:normAutofit fontScale="90000"/>
          </a:bodyPr>
          <a:lstStyle/>
          <a:p>
            <a:endParaRPr lang="ru-RU" dirty="0"/>
          </a:p>
        </p:txBody>
      </p:sp>
      <p:sp>
        <p:nvSpPr>
          <p:cNvPr id="3" name="Содержимое 2"/>
          <p:cNvSpPr>
            <a:spLocks noGrp="1"/>
          </p:cNvSpPr>
          <p:nvPr>
            <p:ph idx="1"/>
          </p:nvPr>
        </p:nvSpPr>
        <p:spPr>
          <a:xfrm>
            <a:off x="0" y="476672"/>
            <a:ext cx="9144000" cy="6381328"/>
          </a:xfrm>
        </p:spPr>
        <p:txBody>
          <a:bodyPr>
            <a:normAutofit/>
          </a:bodyPr>
          <a:lstStyle/>
          <a:p>
            <a:pPr marL="0" indent="0">
              <a:spcBef>
                <a:spcPts val="0"/>
              </a:spcBef>
              <a:buNone/>
            </a:pPr>
            <a:r>
              <a:rPr lang="ru-RU" sz="3600" b="1" dirty="0" smtClean="0"/>
              <a:t>   Технология тестирования позволяет нам использовать единый инструмент проведения, обработки и представления результатов обучения. Объективная информация, полученная в результате тестовой формы контроля, необходима учителю для анализа качества знаний, составления плана коррекционной работы и позволяет ему проектировать собственную педагогическую деятельность с конкретным контингентом учащихся</a:t>
            </a:r>
            <a:r>
              <a:rPr lang="ru-RU" sz="3600" b="1" dirty="0" smtClean="0"/>
              <a:t>.                                 </a:t>
            </a:r>
            <a:r>
              <a:rPr lang="ru-RU" sz="2400" dirty="0" smtClean="0"/>
              <a:t>8</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0" y="404664"/>
            <a:ext cx="9144000" cy="6453336"/>
          </a:xfrm>
        </p:spPr>
        <p:txBody>
          <a:bodyPr/>
          <a:lstStyle/>
          <a:p>
            <a:pPr marL="0" indent="0">
              <a:spcBef>
                <a:spcPts val="0"/>
              </a:spcBef>
              <a:buNone/>
            </a:pPr>
            <a:r>
              <a:rPr lang="ru-RU" dirty="0" smtClean="0"/>
              <a:t>   </a:t>
            </a:r>
            <a:r>
              <a:rPr lang="ru-RU" sz="3600" b="1" dirty="0" smtClean="0"/>
              <a:t>Учитель составляет набор заданий для теста и присваивает каждому ответу определенный «вес», выраженный баллом и процентом. Обработка результатов проверки и анализ уровней выполнения заданий проводится с помощью компьютера. Это эффективно, эстетично и наглядно. </a:t>
            </a:r>
            <a:r>
              <a:rPr lang="ru-RU" sz="3600" b="1" dirty="0" smtClean="0"/>
              <a:t>                                                          </a:t>
            </a:r>
          </a:p>
          <a:p>
            <a:pPr marL="0" indent="0">
              <a:spcBef>
                <a:spcPts val="0"/>
              </a:spcBef>
              <a:buNone/>
            </a:pPr>
            <a:endParaRPr lang="ru-RU" sz="3600" b="1" dirty="0" smtClean="0"/>
          </a:p>
          <a:p>
            <a:pPr marL="0" indent="0">
              <a:spcBef>
                <a:spcPts val="0"/>
              </a:spcBef>
              <a:buNone/>
            </a:pPr>
            <a:endParaRPr lang="ru-RU" sz="3600" b="1" dirty="0" smtClean="0"/>
          </a:p>
          <a:p>
            <a:pPr marL="0" indent="0">
              <a:spcBef>
                <a:spcPts val="0"/>
              </a:spcBef>
              <a:buNone/>
            </a:pPr>
            <a:r>
              <a:rPr lang="ru-RU" sz="2400" dirty="0" smtClean="0"/>
              <a:t>9</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1356</Words>
  <Application>Microsoft Office PowerPoint</Application>
  <PresentationFormat>Экран (4:3)</PresentationFormat>
  <Paragraphs>116</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ОПЫТ ПРИМЕНЕНИЯ ТЕХНОЛОГИЙ МОНИТОРИНГОВОГО КОНТРОЛЯ КАЧЕСТВА ЗНАНИЙ УЧАЩИХСЯ В ОБРАЗОВАТЕЛЬНОМ ПРОЦЕССЕ</vt:lpstr>
      <vt:lpstr>Слайд 2</vt:lpstr>
      <vt:lpstr>Слайд 3</vt:lpstr>
      <vt:lpstr>Слайд 4</vt:lpstr>
      <vt:lpstr>Слайд 5</vt:lpstr>
      <vt:lpstr>Слайд 6</vt:lpstr>
      <vt:lpstr>Слайд 7</vt:lpstr>
      <vt:lpstr>Слайд 8</vt:lpstr>
      <vt:lpstr> </vt:lpstr>
      <vt:lpstr>Слайд 10</vt:lpstr>
      <vt:lpstr>Слайд 11</vt:lpstr>
      <vt:lpstr>Слайд 12</vt:lpstr>
      <vt:lpstr>Слайд 13</vt:lpstr>
      <vt:lpstr>Слайд 14</vt:lpstr>
      <vt:lpstr> </vt:lpstr>
      <vt:lpstr>Слайд 16</vt:lpstr>
      <vt:lpstr>Слайд 17</vt:lpstr>
      <vt:lpstr>Слайд 18</vt:lpstr>
      <vt:lpstr>Слайд 19</vt:lpstr>
      <vt:lpstr>Результаты ЕГЭ за период эксперимента</vt:lpstr>
      <vt:lpstr>Слайд 21</vt:lpstr>
      <vt:lpstr>Слайд 22</vt:lpstr>
      <vt:lpstr>Участники мониторинга в г. Самара  в 2010-2011 году.</vt:lpstr>
      <vt:lpstr>Соотношение уровня обученности и качества знаний учащихся ОУ г.о. Самара по результатам двух этапов  мониторинга 2010-2011 уч.год </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ОПЫТ ПРИМЕНЕНИЯ ТЕХНОЛОГИЙ МОНИТОРИНГОВОГО КОНТРОЛЯ КАЧЕСТВА ЗНАНИЙ УЧАЩИХСЯ В ОБРАЗОВАТЕЛЬНОМ ПРОЦЕССЕ</dc:title>
  <dc:creator>Sveta</dc:creator>
  <cp:lastModifiedBy>Sveta</cp:lastModifiedBy>
  <cp:revision>11</cp:revision>
  <dcterms:created xsi:type="dcterms:W3CDTF">2012-07-01T19:33:32Z</dcterms:created>
  <dcterms:modified xsi:type="dcterms:W3CDTF">2012-07-02T20:17:34Z</dcterms:modified>
</cp:coreProperties>
</file>